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442" r:id="rId3"/>
    <p:sldId id="631" r:id="rId4"/>
    <p:sldId id="632" r:id="rId5"/>
    <p:sldId id="633" r:id="rId6"/>
    <p:sldId id="635" r:id="rId7"/>
    <p:sldId id="642" r:id="rId8"/>
    <p:sldId id="643" r:id="rId9"/>
    <p:sldId id="646" r:id="rId10"/>
    <p:sldId id="644" r:id="rId11"/>
    <p:sldId id="647" r:id="rId12"/>
    <p:sldId id="645" r:id="rId13"/>
    <p:sldId id="648" r:id="rId14"/>
    <p:sldId id="636" r:id="rId15"/>
    <p:sldId id="637" r:id="rId16"/>
    <p:sldId id="638" r:id="rId17"/>
    <p:sldId id="639" r:id="rId18"/>
    <p:sldId id="640" r:id="rId19"/>
    <p:sldId id="641" r:id="rId20"/>
    <p:sldId id="649" r:id="rId21"/>
    <p:sldId id="376" r:id="rId22"/>
    <p:sldId id="273" r:id="rId23"/>
    <p:sldId id="338" r:id="rId24"/>
    <p:sldId id="274" r:id="rId25"/>
    <p:sldId id="502" r:id="rId26"/>
    <p:sldId id="284" r:id="rId27"/>
    <p:sldId id="377" r:id="rId28"/>
    <p:sldId id="28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9"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85" autoAdjust="0"/>
    <p:restoredTop sz="62789" autoAdjust="0"/>
  </p:normalViewPr>
  <p:slideViewPr>
    <p:cSldViewPr snapToGrid="0" snapToObjects="1">
      <p:cViewPr varScale="1">
        <p:scale>
          <a:sx n="118" d="100"/>
          <a:sy n="118" d="100"/>
        </p:scale>
        <p:origin x="264" y="200"/>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13/11/2023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النصّ الكتابي:</a:t>
            </a:r>
          </a:p>
          <a:p>
            <a:pPr algn="r" rtl="1"/>
            <a:r>
              <a:rPr lang="ar-LB" dirty="0">
                <a:solidFill>
                  <a:srgbClr val="24408E"/>
                </a:solidFill>
                <a:effectLst/>
                <a:latin typeface="Arial" panose="020B0604020202020204" pitchFamily="34" charset="0"/>
              </a:rPr>
              <a:t>رؤيا يوحنا ٢١: ١ - ٧ </a:t>
            </a:r>
          </a:p>
          <a:p>
            <a:pPr algn="r" rtl="1"/>
            <a:r>
              <a:rPr lang="ar-LB" sz="1200" dirty="0"/>
              <a:t> </a:t>
            </a:r>
          </a:p>
          <a:p>
            <a:pPr algn="r" rtl="1"/>
            <a:r>
              <a:rPr lang="ar-LB" sz="1200" b="1" dirty="0"/>
              <a:t>الفكرة الرئيسية:</a:t>
            </a:r>
          </a:p>
          <a:p>
            <a:pPr algn="r" rtl="1"/>
            <a:r>
              <a:rPr lang="ar-LB" dirty="0">
                <a:solidFill>
                  <a:srgbClr val="24408E"/>
                </a:solidFill>
                <a:effectLst/>
                <a:latin typeface="Arial" panose="020B0604020202020204" pitchFamily="34" charset="0"/>
              </a:rPr>
              <a:t>أن يعرف الولد أنّ الله قد أعدَّ أمورًا عظيمة لنا في السماء الجديدة، ويشعر بشوق للأبديَّة الرائعة في السماء مع يسوع كي ينمّي علاقته الشخصيّة بالمسيح وبكلمته أكثر.</a:t>
            </a: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r>
              <a:rPr lang="ar-LB" b="1" u="sng" dirty="0">
                <a:solidFill>
                  <a:srgbClr val="40AD48"/>
                </a:solidFill>
                <a:effectLst/>
                <a:latin typeface="Arial" panose="020B0604020202020204" pitchFamily="34" charset="0"/>
              </a:rPr>
              <a:t>ما لم تر عين ولم تسمع به أذن:</a:t>
            </a:r>
            <a:r>
              <a:rPr lang="ar-LB" b="1" u="sng"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لقد رأينا أماكن جميلة على الأرض، ولكن يوجد مكان لم تره أي عين ولم تسمع به أية أذن. هذا المكان هو السماء وما في داخلها.</a:t>
            </a:r>
          </a:p>
          <a:p>
            <a:pPr algn="r" rtl="1"/>
            <a:r>
              <a:rPr lang="ar-LB" dirty="0">
                <a:solidFill>
                  <a:srgbClr val="24408E"/>
                </a:solidFill>
                <a:effectLst/>
                <a:latin typeface="Arial" panose="020B0604020202020204" pitchFamily="34" charset="0"/>
              </a:rPr>
              <a:t>  </a:t>
            </a:r>
          </a:p>
          <a:p>
            <a:pPr algn="r" rtl="1"/>
            <a:r>
              <a:rPr lang="ar-LB" b="1" u="sng" dirty="0">
                <a:solidFill>
                  <a:srgbClr val="40AD48"/>
                </a:solidFill>
                <a:effectLst/>
                <a:latin typeface="Arial" panose="020B0604020202020204" pitchFamily="34" charset="0"/>
              </a:rPr>
              <a:t>ولم يخطر على بال إنسان: </a:t>
            </a:r>
            <a:r>
              <a:rPr lang="ar-LB" dirty="0">
                <a:solidFill>
                  <a:srgbClr val="24408E"/>
                </a:solidFill>
                <a:effectLst/>
                <a:latin typeface="Arial" panose="020B0604020202020204" pitchFamily="34" charset="0"/>
              </a:rPr>
              <a:t>كثيرًا ما نحلم بأماكن جميلة، ونرسم لوحات تجسِّد تلك الأماكن، ولكن لا يمكن تخيُّل أو تصوُّر ما في السماء لشدَّة جمالها.</a:t>
            </a:r>
          </a:p>
          <a:p>
            <a:pPr algn="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r" rtl="1"/>
            <a:r>
              <a:rPr lang="ar-LB" b="1" u="sng" dirty="0">
                <a:solidFill>
                  <a:srgbClr val="40AD48"/>
                </a:solidFill>
                <a:effectLst/>
                <a:latin typeface="Arial" panose="020B0604020202020204" pitchFamily="34" charset="0"/>
              </a:rPr>
              <a:t>ما أعدّه الله للذّين يحبونه:</a:t>
            </a:r>
            <a:r>
              <a:rPr lang="ar-LB" b="1" u="sng" dirty="0">
                <a:solidFill>
                  <a:srgbClr val="24408E"/>
                </a:solidFill>
                <a:effectLst/>
                <a:latin typeface="Arial" panose="020B0604020202020204" pitchFamily="34" charset="0"/>
              </a:rPr>
              <a:t> </a:t>
            </a:r>
            <a:r>
              <a:rPr lang="ar-LB" dirty="0">
                <a:solidFill>
                  <a:srgbClr val="24408E"/>
                </a:solidFill>
                <a:effectLst/>
                <a:latin typeface="Arial" panose="020B0604020202020204" pitchFamily="34" charset="0"/>
              </a:rPr>
              <a:t>أعدّ الله للذين يؤمنون به ويحبّونه ويطيعون وصاياه مكانًا جميلاً جدًّا.</a:t>
            </a:r>
          </a:p>
          <a:p>
            <a:pPr algn="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r" rtl="1"/>
            <a:r>
              <a:rPr lang="ar-LB" dirty="0">
                <a:solidFill>
                  <a:srgbClr val="24408E"/>
                </a:solidFill>
                <a:effectLst/>
                <a:latin typeface="Arial" panose="020B0604020202020204" pitchFamily="34" charset="0"/>
              </a:rPr>
              <a:t>كرِّر الآية عدَّة مرّات مع الأولاد</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solidFill>
                  <a:srgbClr val="24408E"/>
                </a:solidFill>
                <a:effectLst/>
                <a:latin typeface="Arial" panose="020B0604020202020204" pitchFamily="34" charset="0"/>
              </a:rPr>
              <a:t>شرح وتطبيِق </a:t>
            </a:r>
          </a:p>
          <a:p>
            <a:pPr marL="171450" indent="-171450" algn="r" rtl="1">
              <a:buFont typeface="Arial" panose="020B0604020202020204" pitchFamily="34" charset="0"/>
              <a:buChar char="•"/>
            </a:pPr>
            <a:endParaRPr lang="en-US" dirty="0">
              <a:solidFill>
                <a:srgbClr val="733DA8"/>
              </a:solidFill>
              <a:effectLst/>
              <a:latin typeface="Arial" panose="020B0604020202020204" pitchFamily="34" charset="0"/>
            </a:endParaRP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قسِّم الأولاد إلى عدَّة فرق بحسب عددهم.</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يقوم كل واحد في الفريق الأوّل بوضع يديه على عينيه، ثمّ يقول جميع أفراد الفريق معًا: </a:t>
            </a:r>
            <a:r>
              <a:rPr lang="ar-LB" b="1" dirty="0">
                <a:solidFill>
                  <a:srgbClr val="40AD48"/>
                </a:solidFill>
                <a:effectLst/>
                <a:latin typeface="Arial" panose="020B0604020202020204" pitchFamily="34" charset="0"/>
              </a:rPr>
              <a:t>“</a:t>
            </a:r>
            <a:r>
              <a:rPr lang="ar-LB" dirty="0">
                <a:solidFill>
                  <a:srgbClr val="40AD48"/>
                </a:solidFill>
                <a:effectLst/>
                <a:latin typeface="Arial" panose="020B0604020202020204" pitchFamily="34" charset="0"/>
              </a:rPr>
              <a:t>ما</a:t>
            </a:r>
            <a:r>
              <a:rPr lang="ar-LB" b="1" dirty="0">
                <a:solidFill>
                  <a:srgbClr val="40AD48"/>
                </a:solidFill>
                <a:effectLst/>
                <a:latin typeface="Arial" panose="020B0604020202020204" pitchFamily="34" charset="0"/>
              </a:rPr>
              <a:t> </a:t>
            </a:r>
            <a:r>
              <a:rPr lang="ar-LB" dirty="0">
                <a:solidFill>
                  <a:srgbClr val="40AD48"/>
                </a:solidFill>
                <a:effectLst/>
                <a:latin typeface="Arial" panose="020B0604020202020204" pitchFamily="34" charset="0"/>
              </a:rPr>
              <a:t>لم</a:t>
            </a:r>
            <a:r>
              <a:rPr lang="ar-LB" b="1" dirty="0">
                <a:solidFill>
                  <a:srgbClr val="40AD48"/>
                </a:solidFill>
                <a:effectLst/>
                <a:latin typeface="Arial" panose="020B0604020202020204" pitchFamily="34" charset="0"/>
              </a:rPr>
              <a:t> </a:t>
            </a:r>
            <a:r>
              <a:rPr lang="ar-LB" dirty="0">
                <a:solidFill>
                  <a:srgbClr val="40AD48"/>
                </a:solidFill>
                <a:effectLst/>
                <a:latin typeface="Arial" panose="020B0604020202020204" pitchFamily="34" charset="0"/>
              </a:rPr>
              <a:t>ترَ</a:t>
            </a:r>
            <a:r>
              <a:rPr lang="ar-LB" b="1" dirty="0">
                <a:solidFill>
                  <a:srgbClr val="40AD48"/>
                </a:solidFill>
                <a:effectLst/>
                <a:latin typeface="Arial" panose="020B0604020202020204" pitchFamily="34" charset="0"/>
              </a:rPr>
              <a:t> </a:t>
            </a:r>
            <a:r>
              <a:rPr lang="ar-LB" dirty="0">
                <a:solidFill>
                  <a:srgbClr val="40AD48"/>
                </a:solidFill>
                <a:effectLst/>
                <a:latin typeface="Arial" panose="020B0604020202020204" pitchFamily="34" charset="0"/>
              </a:rPr>
              <a:t>عين</a:t>
            </a:r>
            <a:r>
              <a:rPr lang="ar-LB" b="1" dirty="0">
                <a:solidFill>
                  <a:srgbClr val="40AD48"/>
                </a:solidFill>
                <a:effectLst/>
                <a:latin typeface="Arial" panose="020B0604020202020204" pitchFamily="34" charset="0"/>
              </a:rPr>
              <a:t>” </a:t>
            </a:r>
            <a:r>
              <a:rPr lang="ar-LB" dirty="0">
                <a:solidFill>
                  <a:srgbClr val="733DA8"/>
                </a:solidFill>
                <a:effectLst/>
                <a:latin typeface="Arial" panose="020B0604020202020204" pitchFamily="34" charset="0"/>
              </a:rPr>
              <a:t>بصوت عال.</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أما الفريق الثاني، فليضع كل واحد يديه على أذنيه، ثمَّ يقول جميع أفراد الفريق معًا: </a:t>
            </a:r>
            <a:r>
              <a:rPr lang="ar-LB" dirty="0">
                <a:solidFill>
                  <a:srgbClr val="40AD48"/>
                </a:solidFill>
                <a:effectLst/>
                <a:latin typeface="Arial" panose="020B0604020202020204" pitchFamily="34" charset="0"/>
              </a:rPr>
              <a:t>“ما لم تسمع به أذن” </a:t>
            </a:r>
            <a:r>
              <a:rPr lang="ar-LB" dirty="0">
                <a:solidFill>
                  <a:srgbClr val="733DA8"/>
                </a:solidFill>
                <a:effectLst/>
                <a:latin typeface="Arial" panose="020B0604020202020204" pitchFamily="34" charset="0"/>
              </a:rPr>
              <a:t>بصوت عال.</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ويضع كل واحد في الفريق الثالث يديه على رأسه، ثمَّ يقول جميع أفراد الفريق معًا:</a:t>
            </a:r>
            <a:r>
              <a:rPr lang="ar-LB" dirty="0">
                <a:solidFill>
                  <a:srgbClr val="40AD48"/>
                </a:solidFill>
                <a:effectLst/>
                <a:latin typeface="Arial" panose="020B0604020202020204" pitchFamily="34" charset="0"/>
              </a:rPr>
              <a:t> “ما لم يخطر على بال إنسان”</a:t>
            </a:r>
            <a:r>
              <a:rPr lang="ar-LB" dirty="0">
                <a:solidFill>
                  <a:srgbClr val="733DA8"/>
                </a:solidFill>
                <a:effectLst/>
                <a:latin typeface="Arial" panose="020B0604020202020204" pitchFamily="34" charset="0"/>
              </a:rPr>
              <a:t> بصوت عال.</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أخيرًا يردَّد كل الأولاد وهم يرفعون أيديهم إلى فوق: </a:t>
            </a:r>
            <a:r>
              <a:rPr lang="ar-LB" dirty="0">
                <a:solidFill>
                  <a:srgbClr val="40AD48"/>
                </a:solidFill>
                <a:effectLst/>
                <a:latin typeface="Arial" panose="020B0604020202020204" pitchFamily="34" charset="0"/>
              </a:rPr>
              <a:t>“ما أعدَّه الله”،</a:t>
            </a:r>
            <a:r>
              <a:rPr lang="ar-LB" dirty="0">
                <a:solidFill>
                  <a:srgbClr val="733DA8"/>
                </a:solidFill>
                <a:effectLst/>
                <a:latin typeface="Arial" panose="020B0604020202020204" pitchFamily="34" charset="0"/>
              </a:rPr>
              <a:t> ثم ليضعوا أيديهم على قلوبهم ويقولوا بصوت واحد: </a:t>
            </a:r>
            <a:r>
              <a:rPr lang="ar-LB" dirty="0">
                <a:solidFill>
                  <a:srgbClr val="40AD48"/>
                </a:solidFill>
                <a:effectLst/>
                <a:latin typeface="Arial" panose="020B0604020202020204" pitchFamily="34" charset="0"/>
              </a:rPr>
              <a:t>“للذين يحبونه.”</a:t>
            </a:r>
            <a:endParaRPr lang="ar-LB" dirty="0">
              <a:solidFill>
                <a:srgbClr val="733DA8"/>
              </a:solidFill>
              <a:effectLst/>
              <a:latin typeface="Arial" panose="020B0604020202020204" pitchFamily="34" charset="0"/>
            </a:endParaRP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تبدأ هذه اللعبة البسيطة ببطء وتتكرَّر حتى يستطيع الأولاد أن يردِّدوا الآية بسرعة من دون خطأ.</a:t>
            </a: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8A1F52"/>
                </a:solidFill>
                <a:effectLst/>
                <a:latin typeface="Arial" panose="020B0604020202020204" pitchFamily="34" charset="0"/>
              </a:rPr>
              <a:t>المواد المطلوبة:</a:t>
            </a:r>
            <a:r>
              <a:rPr lang="ar-LB" dirty="0">
                <a:solidFill>
                  <a:srgbClr val="8A1F52"/>
                </a:solidFill>
                <a:effectLst/>
                <a:latin typeface="Tahoma" panose="020B0604030504040204" pitchFamily="34" charset="0"/>
              </a:rPr>
              <a:t> </a:t>
            </a:r>
            <a:r>
              <a:rPr lang="ar-LB" dirty="0">
                <a:solidFill>
                  <a:srgbClr val="8A1F52"/>
                </a:solidFill>
                <a:effectLst/>
                <a:latin typeface="Arial" panose="020B0604020202020204" pitchFamily="34" charset="0"/>
              </a:rPr>
              <a:t>إبريق ماء - ثلاث قناني ماء كبيرة الحجم - سائل ملوَّن للماء (لون أصفر).</a:t>
            </a:r>
            <a:endParaRPr lang="en-US"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dirty="0">
              <a:solidFill>
                <a:srgbClr val="8A1F52"/>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شرح وتطبيِق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733DA8"/>
                </a:solidFill>
                <a:effectLst/>
                <a:latin typeface="Arial" panose="020B0604020202020204" pitchFamily="34" charset="0"/>
              </a:rPr>
              <a:t>اطبع صورة 5</a:t>
            </a:r>
            <a:r>
              <a:rPr lang="en-US" dirty="0">
                <a:solidFill>
                  <a:srgbClr val="733DA8"/>
                </a:solidFill>
                <a:effectLst/>
                <a:latin typeface="Arial" panose="020B0604020202020204" pitchFamily="34" charset="0"/>
              </a:rPr>
              <a:t>A  </a:t>
            </a:r>
            <a:r>
              <a:rPr lang="ar-LB" dirty="0">
                <a:solidFill>
                  <a:srgbClr val="733DA8"/>
                </a:solidFill>
                <a:effectLst/>
                <a:latin typeface="Arial" panose="020B0604020202020204" pitchFamily="34" charset="0"/>
              </a:rPr>
              <a:t>لبطارية الهاتف</a:t>
            </a:r>
          </a:p>
          <a:p>
            <a:pPr algn="r" rtl="1"/>
            <a:endParaRPr lang="en-LB" dirty="0"/>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اسأل الأولاد، ما هي هذه في الصورة؟</a:t>
            </a:r>
            <a:endParaRPr lang="en-US" dirty="0">
              <a:solidFill>
                <a:srgbClr val="24408E"/>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dirty="0">
              <a:solidFill>
                <a:srgbClr val="24408E"/>
              </a:solidFill>
              <a:effectLst/>
              <a:latin typeface="Arial" panose="020B0604020202020204" pitchFamily="34" charset="0"/>
            </a:endParaRPr>
          </a:p>
          <a:p>
            <a:pPr algn="r" rtl="1"/>
            <a:r>
              <a:rPr lang="ar-LB" dirty="0">
                <a:solidFill>
                  <a:srgbClr val="24408E"/>
                </a:solidFill>
                <a:effectLst/>
                <a:latin typeface="Arial" panose="020B0604020202020204" pitchFamily="34" charset="0"/>
              </a:rPr>
              <a:t>حسناً بطاريَّة. إنَّ الصورة الأولى تمثِّل حياتنا على الأرض منذ ولادتنا. فالرقم ٠٠١% حتى الرقم ١% يمثِّل السنين والوقت الذي نعيشه على هذه الأرض. أما الصورة الثانية فهي ترينا بطاريَّة فارغة. فمع مرور الوقت انتهت مدة البطارية حتى أصبحت قدرتها ١%.</a:t>
            </a:r>
          </a:p>
          <a:p>
            <a:pPr algn="r" rtl="1"/>
            <a:r>
              <a:rPr lang="ar-LB" dirty="0">
                <a:solidFill>
                  <a:srgbClr val="24408E"/>
                </a:solidFill>
                <a:effectLst/>
                <a:latin typeface="Arial" panose="020B0604020202020204" pitchFamily="34" charset="0"/>
              </a:rPr>
              <a:t>هكذا هي حياتنا. تخيّلوا أنَّ بطارية الهاتف تحتاج فقط إلى بضع ساعات لتصبح فارغة! كذلك حياتنا على الأرض، فهي قصيرة جدًّا ويمكن أن تنتهي قبل أن تصل إلى ١%!</a:t>
            </a:r>
          </a:p>
          <a:p>
            <a:pPr algn="r" rtl="1"/>
            <a:r>
              <a:rPr lang="ar-LB" dirty="0">
                <a:solidFill>
                  <a:srgbClr val="24408E"/>
                </a:solidFill>
                <a:effectLst/>
                <a:latin typeface="Arial" panose="020B0604020202020204" pitchFamily="34" charset="0"/>
              </a:rPr>
              <a:t>لكن الله وعدنا بأمرٍ رائع، وهي الحياة الأبديَّة بعد الموت! وهذه الحياة الأبديّة تشبه البطارية الكاملة التي لا تنقص أبدًا. وهي حياة مليئة بالفرح والسعادة!</a:t>
            </a:r>
          </a:p>
          <a:p>
            <a:pPr algn="r" rtl="1"/>
            <a:endParaRPr lang="en-LB" dirty="0"/>
          </a:p>
          <a:p>
            <a:pPr algn="r" rtl="1"/>
            <a:endParaRPr lang="en-LB" dirty="0"/>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خلط السائل الملوَّن بالماء. </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اجلب إبريقًا وابدأ بوضع الماء الملوَّن داخله حتى يفيض، ثمَّ أكمِل بتفريغ باقي القناني في الإبريق حتى لو أخذ الماء ينزل منه. </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قل للأولاد إنَّ هذه المياه الصفراء (الأصفر يرمز للفرح والسعادة) هي الحياة الأبدية التي وعدنا بها الله. وكما لاحظتم هي لا تنتهي، بل تفيض. </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يمكنك استخدام أكثر من ٣ قناني. فسِّر للأولاد أن الفيض لا ينتهي في السماء، لأنَّه لا توجد حدود للوقت هناك. فكم يجب أن نفرح ونبتهج بهذا الوعد الإلهي، وكم يكون رائعًا أن نخبر الآخرين عن الحياة الأبدية التي تنتظر كل من يؤمن بالمسيح مخلِّصًا.</a:t>
            </a:r>
          </a:p>
          <a:p>
            <a:pPr algn="r" rtl="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1516439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المواد المطلوبة</a:t>
            </a:r>
            <a:r>
              <a:rPr lang="ar-LB" dirty="0">
                <a:solidFill>
                  <a:srgbClr val="8A1F52"/>
                </a:solidFill>
                <a:effectLst/>
                <a:latin typeface="Tahoma" panose="020B0604030504040204" pitchFamily="34" charset="0"/>
              </a:rPr>
              <a:t> </a:t>
            </a:r>
            <a:r>
              <a:rPr lang="ar-LB" dirty="0">
                <a:solidFill>
                  <a:srgbClr val="8A1F52"/>
                </a:solidFill>
                <a:effectLst/>
                <a:latin typeface="Arial" panose="020B0604020202020204" pitchFamily="34" charset="0"/>
              </a:rPr>
              <a:t>كرتون ملوَّن - مقص - قلم أسود - خيط صوف ملوَّن - أوراق ملوَّنة.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الشرح والتطبيق:</a:t>
            </a:r>
          </a:p>
          <a:p>
            <a:pPr algn="r" rtl="1"/>
            <a:r>
              <a:rPr lang="ar-LB" dirty="0">
                <a:solidFill>
                  <a:srgbClr val="733DA8"/>
                </a:solidFill>
                <a:effectLst/>
                <a:latin typeface="Arial" panose="020B0604020202020204" pitchFamily="34" charset="0"/>
              </a:rPr>
              <a:t>قم بقص الكرتون الأبيض على شكل نصف غيمة (أي عليها أن تكون خط مستقيماً من الأسفل).</a:t>
            </a:r>
          </a:p>
          <a:p>
            <a:pPr algn="r" rtl="1"/>
            <a:r>
              <a:rPr lang="ar-LB" dirty="0">
                <a:solidFill>
                  <a:srgbClr val="733DA8"/>
                </a:solidFill>
                <a:effectLst/>
                <a:latin typeface="Arial" panose="020B0604020202020204" pitchFamily="34" charset="0"/>
              </a:rPr>
              <a:t>قم بقصّ كيس بمثابة كنز (على شكل نصف دائرة).</a:t>
            </a:r>
          </a:p>
          <a:p>
            <a:pPr marL="171450" indent="-171450" algn="r" defTabSz="914400" rtl="1" eaLnBrk="1" latinLnBrk="0" hangingPunct="1">
              <a:buFont typeface="Arial" panose="020B0604020202020204" pitchFamily="34" charset="0"/>
              <a:buChar char="•"/>
            </a:pPr>
            <a:endParaRPr lang="en-LB" dirty="0"/>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لوِّن كيس الكنز باللون الأسود.</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أثقب الغيمة والكيس ٦ ثقوب (يجب أن تكون ثقوب الغيمة من الأسفل، أي عند الخط المستقيم، وثقوب الكيس من الأعلى عند الخط المستقيم).</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قم بقصّ ٦ أوراق صغيرة على شكل دوائر.</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اثقب الدوائر من الأعلى ومن الأسفل. </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اكتب كل كلمة من كلمات الآية التالية على كلّ دائرة: </a:t>
            </a:r>
            <a:r>
              <a:rPr lang="ar-LB" b="1" dirty="0">
                <a:solidFill>
                  <a:srgbClr val="733DA8"/>
                </a:solidFill>
                <a:effectLst/>
                <a:latin typeface="Arial" panose="020B0604020202020204" pitchFamily="34" charset="0"/>
              </a:rPr>
              <a:t>“</a:t>
            </a:r>
            <a:r>
              <a:rPr lang="ar-LB" dirty="0">
                <a:solidFill>
                  <a:srgbClr val="733DA8"/>
                </a:solidFill>
                <a:effectLst/>
                <a:latin typeface="Arial" panose="020B0604020202020204" pitchFamily="34" charset="0"/>
              </a:rPr>
              <a:t>بل</a:t>
            </a:r>
            <a:r>
              <a:rPr lang="ar-LB" b="1" dirty="0">
                <a:solidFill>
                  <a:srgbClr val="733DA8"/>
                </a:solidFill>
                <a:effectLst/>
                <a:latin typeface="Arial" panose="020B0604020202020204" pitchFamily="34" charset="0"/>
              </a:rPr>
              <a:t> </a:t>
            </a:r>
            <a:r>
              <a:rPr lang="ar-LB" dirty="0">
                <a:solidFill>
                  <a:srgbClr val="733DA8"/>
                </a:solidFill>
                <a:effectLst/>
                <a:latin typeface="Arial" panose="020B0604020202020204" pitchFamily="34" charset="0"/>
              </a:rPr>
              <a:t>اكنزوا</a:t>
            </a:r>
            <a:r>
              <a:rPr lang="ar-LB" b="1" dirty="0">
                <a:solidFill>
                  <a:srgbClr val="733DA8"/>
                </a:solidFill>
                <a:effectLst/>
                <a:latin typeface="Arial" panose="020B0604020202020204" pitchFamily="34" charset="0"/>
              </a:rPr>
              <a:t> </a:t>
            </a:r>
            <a:r>
              <a:rPr lang="ar-LB" dirty="0">
                <a:solidFill>
                  <a:srgbClr val="733DA8"/>
                </a:solidFill>
                <a:effectLst/>
                <a:latin typeface="Arial" panose="020B0604020202020204" pitchFamily="34" charset="0"/>
              </a:rPr>
              <a:t>لكم</a:t>
            </a:r>
            <a:r>
              <a:rPr lang="ar-LB" b="1" dirty="0">
                <a:solidFill>
                  <a:srgbClr val="733DA8"/>
                </a:solidFill>
                <a:effectLst/>
                <a:latin typeface="Arial" panose="020B0604020202020204" pitchFamily="34" charset="0"/>
              </a:rPr>
              <a:t> </a:t>
            </a:r>
            <a:r>
              <a:rPr lang="ar-LB" dirty="0">
                <a:solidFill>
                  <a:srgbClr val="733DA8"/>
                </a:solidFill>
                <a:effectLst/>
                <a:latin typeface="Arial" panose="020B0604020202020204" pitchFamily="34" charset="0"/>
              </a:rPr>
              <a:t>كنوزًا</a:t>
            </a:r>
            <a:r>
              <a:rPr lang="ar-LB" b="1" dirty="0">
                <a:solidFill>
                  <a:srgbClr val="733DA8"/>
                </a:solidFill>
                <a:effectLst/>
                <a:latin typeface="Arial" panose="020B0604020202020204" pitchFamily="34" charset="0"/>
              </a:rPr>
              <a:t> </a:t>
            </a:r>
            <a:r>
              <a:rPr lang="ar-LB" dirty="0">
                <a:solidFill>
                  <a:srgbClr val="733DA8"/>
                </a:solidFill>
                <a:effectLst/>
                <a:latin typeface="Arial" panose="020B0604020202020204" pitchFamily="34" charset="0"/>
              </a:rPr>
              <a:t>في</a:t>
            </a:r>
            <a:r>
              <a:rPr lang="ar-LB" b="1" dirty="0">
                <a:solidFill>
                  <a:srgbClr val="733DA8"/>
                </a:solidFill>
                <a:effectLst/>
                <a:latin typeface="Arial" panose="020B0604020202020204" pitchFamily="34" charset="0"/>
              </a:rPr>
              <a:t> </a:t>
            </a:r>
            <a:r>
              <a:rPr lang="ar-LB" dirty="0">
                <a:solidFill>
                  <a:srgbClr val="733DA8"/>
                </a:solidFill>
                <a:effectLst/>
                <a:latin typeface="Arial" panose="020B0604020202020204" pitchFamily="34" charset="0"/>
              </a:rPr>
              <a:t>السماء</a:t>
            </a:r>
            <a:r>
              <a:rPr lang="ar-LB" b="1" dirty="0">
                <a:solidFill>
                  <a:srgbClr val="733DA8"/>
                </a:solidFill>
                <a:effectLst/>
                <a:latin typeface="Arial" panose="020B0604020202020204" pitchFamily="34" charset="0"/>
              </a:rPr>
              <a:t>.”</a:t>
            </a:r>
            <a:endParaRPr lang="ar-LB" dirty="0">
              <a:solidFill>
                <a:srgbClr val="733DA8"/>
              </a:solidFill>
              <a:effectLst/>
              <a:latin typeface="Arial" panose="020B0604020202020204" pitchFamily="34" charset="0"/>
            </a:endParaRP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قم بقصّ خيوط الصوف، وادخل الخيط الأول بالثقب الأول من الغيمة ومن الخلف في الدائرة، وأخيرًا ادخله بالثقب الأوَّل للكيس، ثم اربطه من الخلف. تابع الطريقة نفسها مع جميع الخيوط.</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مرحبًا أصدقائي، أنا سعيد/ة جدًّا أن أكون معكم اليوم في برنامجنا المنوَّع، حيث سنتعرَّف معًا على أمور عظيمة تنتظرنا في السماء. ولكن قبل أن نبدأ، من منكم يريد أن يشاركنا باختبار حصل معه الأسبوع الماضي؟  (اسمع الإجابات). ومن يريد أن يذكِّرنا ماذا تعلّمنا في درس الأسبوع الماضي؟ (اسمع الإجابات، وساعدهم على تذكُّر نقاط الدرس المهمّة). حسنًا، هذا رائع. دعونا نحني رؤوسنا للصلاة وطلب حضور الله في وسطنا.</a:t>
            </a:r>
          </a:p>
          <a:p>
            <a:pPr marL="0" algn="r" defTabSz="914400" rtl="1"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صمّمت أني أتبع يسوعي</a:t>
            </a:r>
          </a:p>
          <a:p>
            <a:pPr algn="ctr" rtl="1"/>
            <a:r>
              <a:rPr lang="ar-LB" dirty="0">
                <a:solidFill>
                  <a:srgbClr val="24408E"/>
                </a:solidFill>
                <a:effectLst/>
                <a:latin typeface="Arial" panose="020B0604020202020204" pitchFamily="34" charset="0"/>
              </a:rPr>
              <a:t>صمّمت أني أتبع يسوعي</a:t>
            </a:r>
          </a:p>
          <a:p>
            <a:pPr algn="ctr" rtl="1"/>
            <a:r>
              <a:rPr lang="ar-LB" dirty="0">
                <a:solidFill>
                  <a:srgbClr val="24408E"/>
                </a:solidFill>
                <a:effectLst/>
                <a:latin typeface="Arial" panose="020B0604020202020204" pitchFamily="34" charset="0"/>
              </a:rPr>
              <a:t>صمّمت أني أتبع يسوعي</a:t>
            </a:r>
          </a:p>
          <a:p>
            <a:pPr algn="ctr" rtl="1"/>
            <a:r>
              <a:rPr lang="ar-LB" dirty="0">
                <a:solidFill>
                  <a:srgbClr val="24408E"/>
                </a:solidFill>
                <a:effectLst/>
                <a:latin typeface="Arial" panose="020B0604020202020204" pitchFamily="34" charset="0"/>
              </a:rPr>
              <a:t>أتبع يسوع بلا رجوع </a:t>
            </a:r>
            <a:endParaRPr lang="en-US"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a:t>
            </a:r>
          </a:p>
          <a:p>
            <a:pPr algn="ctr" rtl="1"/>
            <a:r>
              <a:rPr lang="ar-LB" dirty="0">
                <a:solidFill>
                  <a:srgbClr val="24408E"/>
                </a:solidFill>
                <a:effectLst/>
                <a:latin typeface="Arial" panose="020B0604020202020204" pitchFamily="34" charset="0"/>
              </a:rPr>
              <a:t>العالم خلفي يسوع أمامي</a:t>
            </a:r>
          </a:p>
          <a:p>
            <a:pPr algn="ctr" rtl="1"/>
            <a:r>
              <a:rPr lang="ar-LB" dirty="0">
                <a:solidFill>
                  <a:srgbClr val="24408E"/>
                </a:solidFill>
                <a:effectLst/>
                <a:latin typeface="Arial" panose="020B0604020202020204" pitchFamily="34" charset="0"/>
              </a:rPr>
              <a:t>العالم خلفي يسوع أمامي</a:t>
            </a:r>
          </a:p>
          <a:p>
            <a:pPr algn="ctr" rtl="1"/>
            <a:r>
              <a:rPr lang="ar-LB" dirty="0">
                <a:solidFill>
                  <a:srgbClr val="24408E"/>
                </a:solidFill>
                <a:effectLst/>
                <a:latin typeface="Arial" panose="020B0604020202020204" pitchFamily="34" charset="0"/>
              </a:rPr>
              <a:t>العالم خلفي يسوع أمامي</a:t>
            </a:r>
          </a:p>
          <a:p>
            <a:pPr algn="ctr" rtl="1"/>
            <a:r>
              <a:rPr lang="ar-LB" dirty="0">
                <a:solidFill>
                  <a:srgbClr val="24408E"/>
                </a:solidFill>
                <a:effectLst/>
                <a:latin typeface="Arial" panose="020B0604020202020204" pitchFamily="34" charset="0"/>
              </a:rPr>
              <a:t>أتبع يسوع بلا رجوع </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4004202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 القرار -</a:t>
            </a:r>
          </a:p>
          <a:p>
            <a:pPr algn="ctr" rtl="1"/>
            <a:r>
              <a:rPr lang="ar-LB" dirty="0">
                <a:solidFill>
                  <a:srgbClr val="24408E"/>
                </a:solidFill>
                <a:effectLst/>
                <a:latin typeface="Arial" panose="020B0604020202020204" pitchFamily="34" charset="0"/>
              </a:rPr>
              <a:t>مين ساكن في قلبك مين</a:t>
            </a:r>
          </a:p>
          <a:p>
            <a:pPr algn="ctr" rtl="1"/>
            <a:r>
              <a:rPr lang="ar-LB" dirty="0">
                <a:solidFill>
                  <a:srgbClr val="24408E"/>
                </a:solidFill>
                <a:effectLst/>
                <a:latin typeface="Arial" panose="020B0604020202020204" pitchFamily="34" charset="0"/>
              </a:rPr>
              <a:t>واحد بس من الاثنين</a:t>
            </a:r>
          </a:p>
          <a:p>
            <a:pPr algn="ctr" rtl="1"/>
            <a:r>
              <a:rPr lang="ar-LB" dirty="0">
                <a:solidFill>
                  <a:srgbClr val="24408E"/>
                </a:solidFill>
                <a:effectLst/>
                <a:latin typeface="Arial" panose="020B0604020202020204" pitchFamily="34" charset="0"/>
              </a:rPr>
              <a:t>يإما الله أو الشيطان</a:t>
            </a:r>
          </a:p>
          <a:p>
            <a:pPr algn="ctr" rtl="1"/>
            <a:r>
              <a:rPr lang="ar-LB" dirty="0">
                <a:solidFill>
                  <a:srgbClr val="24408E"/>
                </a:solidFill>
                <a:effectLst/>
                <a:latin typeface="Arial" panose="020B0604020202020204" pitchFamily="34" charset="0"/>
              </a:rPr>
              <a:t>واحد بس مش الاثنين</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١ -</a:t>
            </a:r>
          </a:p>
          <a:p>
            <a:pPr algn="ctr" rtl="1"/>
            <a:r>
              <a:rPr lang="ar-LB" dirty="0">
                <a:solidFill>
                  <a:srgbClr val="24408E"/>
                </a:solidFill>
                <a:effectLst/>
                <a:latin typeface="Arial" panose="020B0604020202020204" pitchFamily="34" charset="0"/>
              </a:rPr>
              <a:t>أنا قلبى بيت صغير</a:t>
            </a:r>
          </a:p>
          <a:p>
            <a:pPr algn="ctr" rtl="1"/>
            <a:r>
              <a:rPr lang="ar-LB" dirty="0">
                <a:solidFill>
                  <a:srgbClr val="24408E"/>
                </a:solidFill>
                <a:effectLst/>
                <a:latin typeface="Arial" panose="020B0604020202020204" pitchFamily="34" charset="0"/>
              </a:rPr>
              <a:t>لا فية مية ولا نور </a:t>
            </a:r>
          </a:p>
          <a:p>
            <a:pPr algn="ctr" rtl="1"/>
            <a:r>
              <a:rPr lang="ar-LB" dirty="0">
                <a:solidFill>
                  <a:srgbClr val="24408E"/>
                </a:solidFill>
                <a:effectLst/>
                <a:latin typeface="Arial" panose="020B0604020202020204" pitchFamily="34" charset="0"/>
              </a:rPr>
              <a:t>كان خربان وحقير</a:t>
            </a:r>
          </a:p>
          <a:p>
            <a:pPr algn="ctr" rtl="1"/>
            <a:r>
              <a:rPr lang="ar-LB" dirty="0">
                <a:solidFill>
                  <a:srgbClr val="24408E"/>
                </a:solidFill>
                <a:effectLst/>
                <a:latin typeface="Arial" panose="020B0604020202020204" pitchFamily="34" charset="0"/>
              </a:rPr>
              <a:t>وكمان مافيهوش سرور</a:t>
            </a:r>
          </a:p>
          <a:p>
            <a:pPr algn="ctr" rtl="1"/>
            <a:r>
              <a:rPr lang="ar-LB" dirty="0">
                <a:solidFill>
                  <a:srgbClr val="24408E"/>
                </a:solidFill>
                <a:effectLst/>
                <a:latin typeface="Arial" panose="020B0604020202020204" pitchFamily="34" charset="0"/>
              </a:rPr>
              <a:t>- ٢ -</a:t>
            </a:r>
          </a:p>
          <a:p>
            <a:pPr algn="ctr" rtl="1"/>
            <a:r>
              <a:rPr lang="ar-LB" dirty="0">
                <a:solidFill>
                  <a:srgbClr val="24408E"/>
                </a:solidFill>
                <a:effectLst/>
                <a:latin typeface="Arial" panose="020B0604020202020204" pitchFamily="34" charset="0"/>
              </a:rPr>
              <a:t>وفي يوم خبّط باب قلبي</a:t>
            </a:r>
          </a:p>
          <a:p>
            <a:pPr algn="ctr" rtl="1"/>
            <a:r>
              <a:rPr lang="ar-LB" dirty="0">
                <a:solidFill>
                  <a:srgbClr val="24408E"/>
                </a:solidFill>
                <a:effectLst/>
                <a:latin typeface="Arial" panose="020B0604020202020204" pitchFamily="34" charset="0"/>
              </a:rPr>
              <a:t>دخل واتعشى معايا</a:t>
            </a:r>
          </a:p>
          <a:p>
            <a:pPr algn="ctr" rtl="1"/>
            <a:r>
              <a:rPr lang="ar-LB" dirty="0">
                <a:solidFill>
                  <a:srgbClr val="24408E"/>
                </a:solidFill>
                <a:effectLst/>
                <a:latin typeface="Arial" panose="020B0604020202020204" pitchFamily="34" charset="0"/>
              </a:rPr>
              <a:t>فتحت لقيته ربي</a:t>
            </a:r>
          </a:p>
          <a:p>
            <a:pPr algn="ctr" rtl="1"/>
            <a:r>
              <a:rPr lang="ar-LB" dirty="0">
                <a:solidFill>
                  <a:srgbClr val="24408E"/>
                </a:solidFill>
                <a:effectLst/>
                <a:latin typeface="Arial" panose="020B0604020202020204" pitchFamily="34" charset="0"/>
              </a:rPr>
              <a:t>من يومها ياهنايا</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٣ -</a:t>
            </a:r>
          </a:p>
          <a:p>
            <a:pPr algn="ctr" rtl="1"/>
            <a:r>
              <a:rPr lang="ar-LB" dirty="0">
                <a:solidFill>
                  <a:srgbClr val="24408E"/>
                </a:solidFill>
                <a:effectLst/>
                <a:latin typeface="Arial" panose="020B0604020202020204" pitchFamily="34" charset="0"/>
              </a:rPr>
              <a:t>ربي نور لى قلبى</a:t>
            </a:r>
          </a:p>
          <a:p>
            <a:pPr algn="ctr" rtl="1"/>
            <a:r>
              <a:rPr lang="ar-LB" dirty="0">
                <a:solidFill>
                  <a:srgbClr val="24408E"/>
                </a:solidFill>
                <a:effectLst/>
                <a:latin typeface="Arial" panose="020B0604020202020204" pitchFamily="34" charset="0"/>
              </a:rPr>
              <a:t>إبليس خرج من قلبي</a:t>
            </a:r>
          </a:p>
          <a:p>
            <a:pPr algn="ctr" rtl="1"/>
            <a:r>
              <a:rPr lang="ar-LB" dirty="0">
                <a:solidFill>
                  <a:srgbClr val="24408E"/>
                </a:solidFill>
                <a:effectLst/>
                <a:latin typeface="Arial" panose="020B0604020202020204" pitchFamily="34" charset="0"/>
              </a:rPr>
              <a:t>ماء الحياة رواني</a:t>
            </a:r>
          </a:p>
          <a:p>
            <a:pPr algn="ctr" rtl="1"/>
            <a:r>
              <a:rPr lang="ar-LB" dirty="0">
                <a:solidFill>
                  <a:srgbClr val="24408E"/>
                </a:solidFill>
                <a:effectLst/>
                <a:latin typeface="Arial" panose="020B0604020202020204" pitchFamily="34" charset="0"/>
              </a:rPr>
              <a:t>ومهوش راجع تاني</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6</a:t>
            </a:fld>
            <a:endParaRPr lang="en-LB"/>
          </a:p>
        </p:txBody>
      </p:sp>
    </p:spTree>
    <p:extLst>
      <p:ext uri="{BB962C8B-B14F-4D97-AF65-F5344CB8AC3E}">
        <p14:creationId xmlns:p14="http://schemas.microsoft.com/office/powerpoint/2010/main" val="2339136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 القرار -</a:t>
            </a:r>
          </a:p>
          <a:p>
            <a:pPr algn="ctr" rtl="1"/>
            <a:r>
              <a:rPr lang="ar-LB" dirty="0">
                <a:solidFill>
                  <a:srgbClr val="24408E"/>
                </a:solidFill>
                <a:effectLst/>
                <a:latin typeface="Arial" panose="020B0604020202020204" pitchFamily="34" charset="0"/>
              </a:rPr>
              <a:t>ماشي انا ماشي انا ماشي مع يسوع</a:t>
            </a:r>
          </a:p>
          <a:p>
            <a:pPr algn="ctr" rtl="1"/>
            <a:r>
              <a:rPr lang="ar-LB" dirty="0">
                <a:solidFill>
                  <a:srgbClr val="24408E"/>
                </a:solidFill>
                <a:effectLst/>
                <a:latin typeface="Arial" panose="020B0604020202020204" pitchFamily="34" charset="0"/>
              </a:rPr>
              <a:t>ماشي انا ماشي انا ماشي مع يسوع</a:t>
            </a:r>
          </a:p>
          <a:p>
            <a:pPr algn="ctr" rtl="1"/>
            <a:r>
              <a:rPr lang="ar-LB" dirty="0">
                <a:solidFill>
                  <a:srgbClr val="24408E"/>
                </a:solidFill>
                <a:effectLst/>
                <a:latin typeface="Arial" panose="020B0604020202020204" pitchFamily="34" charset="0"/>
              </a:rPr>
              <a:t>حتى وانا زعلان .. حتى وانا تعبان</a:t>
            </a:r>
          </a:p>
          <a:p>
            <a:pPr algn="ctr" rtl="1"/>
            <a:r>
              <a:rPr lang="ar-LB" dirty="0">
                <a:solidFill>
                  <a:srgbClr val="24408E"/>
                </a:solidFill>
                <a:effectLst/>
                <a:latin typeface="Arial" panose="020B0604020202020204" pitchFamily="34" charset="0"/>
              </a:rPr>
              <a:t>ماشي انا ماشي انا ماشي مع يسوع</a:t>
            </a:r>
          </a:p>
          <a:p>
            <a:pPr algn="ctr" rtl="1"/>
            <a:r>
              <a:rPr lang="ar-LB" dirty="0">
                <a:solidFill>
                  <a:srgbClr val="24408E"/>
                </a:solidFill>
                <a:effectLst/>
                <a:latin typeface="Arial" panose="020B0604020202020204" pitchFamily="34" charset="0"/>
              </a:rPr>
              <a:t> - ١ - </a:t>
            </a:r>
          </a:p>
          <a:p>
            <a:pPr algn="ctr" rtl="1"/>
            <a:r>
              <a:rPr lang="ar-LB" dirty="0">
                <a:solidFill>
                  <a:srgbClr val="24408E"/>
                </a:solidFill>
                <a:effectLst/>
                <a:latin typeface="Arial" panose="020B0604020202020204" pitchFamily="34" charset="0"/>
              </a:rPr>
              <a:t>سكتي طويلة مليانة آلام </a:t>
            </a:r>
          </a:p>
          <a:p>
            <a:pPr algn="ctr" rtl="1"/>
            <a:r>
              <a:rPr lang="ar-LB" dirty="0">
                <a:solidFill>
                  <a:srgbClr val="24408E"/>
                </a:solidFill>
                <a:effectLst/>
                <a:latin typeface="Arial" panose="020B0604020202020204" pitchFamily="34" charset="0"/>
              </a:rPr>
              <a:t>لكن وانا ماشي مليان بالسلام</a:t>
            </a:r>
          </a:p>
          <a:p>
            <a:pPr algn="ctr" rtl="1"/>
            <a:r>
              <a:rPr lang="ar-LB" dirty="0">
                <a:solidFill>
                  <a:srgbClr val="24408E"/>
                </a:solidFill>
                <a:effectLst/>
                <a:latin typeface="Arial" panose="020B0604020202020204" pitchFamily="34" charset="0"/>
              </a:rPr>
              <a:t>يسوع ماشي جمبي</a:t>
            </a:r>
          </a:p>
          <a:p>
            <a:pPr algn="ctr" rtl="1"/>
            <a:r>
              <a:rPr lang="ar-LB" dirty="0">
                <a:solidFill>
                  <a:srgbClr val="24408E"/>
                </a:solidFill>
                <a:effectLst/>
                <a:latin typeface="Arial" panose="020B0604020202020204" pitchFamily="34" charset="0"/>
              </a:rPr>
              <a:t>يسوع شايل عني</a:t>
            </a:r>
          </a:p>
          <a:p>
            <a:pPr algn="ctr" rtl="1"/>
            <a:r>
              <a:rPr lang="ar-LB" dirty="0">
                <a:solidFill>
                  <a:srgbClr val="24408E"/>
                </a:solidFill>
                <a:effectLst/>
                <a:latin typeface="Arial" panose="020B0604020202020204" pitchFamily="34" charset="0"/>
              </a:rPr>
              <a:t>ماشي انا دايما ماشي مع يسوع</a:t>
            </a:r>
          </a:p>
          <a:p>
            <a:pPr algn="ctr" rtl="1"/>
            <a:r>
              <a:rPr lang="ar-LB" dirty="0">
                <a:solidFill>
                  <a:srgbClr val="24408E"/>
                </a:solidFill>
                <a:effectLst/>
                <a:latin typeface="Arial" panose="020B0604020202020204" pitchFamily="34" charset="0"/>
              </a:rPr>
              <a:t> </a:t>
            </a:r>
          </a:p>
          <a:p>
            <a:pPr algn="ctr" rtl="1"/>
            <a:r>
              <a:rPr lang="ar-LB" dirty="0">
                <a:solidFill>
                  <a:srgbClr val="24408E"/>
                </a:solidFill>
                <a:effectLst/>
                <a:latin typeface="Arial" panose="020B0604020202020204" pitchFamily="34" charset="0"/>
              </a:rPr>
              <a:t>- ٢ - </a:t>
            </a:r>
          </a:p>
          <a:p>
            <a:pPr algn="ctr" rtl="1"/>
            <a:r>
              <a:rPr lang="ar-LB" dirty="0">
                <a:solidFill>
                  <a:srgbClr val="24408E"/>
                </a:solidFill>
                <a:effectLst/>
                <a:latin typeface="Arial" panose="020B0604020202020204" pitchFamily="34" charset="0"/>
              </a:rPr>
              <a:t>بابي ضيق جدا وانا سعيد</a:t>
            </a:r>
          </a:p>
          <a:p>
            <a:pPr algn="ctr" rtl="1"/>
            <a:r>
              <a:rPr lang="ar-LB" dirty="0">
                <a:solidFill>
                  <a:srgbClr val="24408E"/>
                </a:solidFill>
                <a:effectLst/>
                <a:latin typeface="Arial" panose="020B0604020202020204" pitchFamily="34" charset="0"/>
              </a:rPr>
              <a:t>يسوع ماشي جمبي طبعا شي اكيد</a:t>
            </a:r>
          </a:p>
          <a:p>
            <a:pPr algn="ctr" rtl="1"/>
            <a:r>
              <a:rPr lang="ar-LB" dirty="0">
                <a:solidFill>
                  <a:srgbClr val="24408E"/>
                </a:solidFill>
                <a:effectLst/>
                <a:latin typeface="Arial" panose="020B0604020202020204" pitchFamily="34" charset="0"/>
              </a:rPr>
              <a:t>حتى لو بتألم لساني برنم</a:t>
            </a:r>
          </a:p>
          <a:p>
            <a:pPr algn="ctr" rtl="1"/>
            <a:r>
              <a:rPr lang="ar-LB" dirty="0">
                <a:solidFill>
                  <a:srgbClr val="24408E"/>
                </a:solidFill>
                <a:effectLst/>
                <a:latin typeface="Arial" panose="020B0604020202020204" pitchFamily="34" charset="0"/>
              </a:rPr>
              <a:t>ماشي انا دايما ماشي مع يسوع    </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4117685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dirty="0">
                <a:solidFill>
                  <a:srgbClr val="8A1F52"/>
                </a:solidFill>
                <a:effectLst/>
                <a:latin typeface="Arial" panose="020B0604020202020204" pitchFamily="34" charset="0"/>
              </a:rPr>
              <a:t>سمارتيز(علبتان)  - كوب بلاستيك (عدد ١٢) - صحن بلاستيك (عدد ٢)</a:t>
            </a:r>
          </a:p>
          <a:p>
            <a:pPr algn="r" rtl="1"/>
            <a:r>
              <a:rPr lang="ar-L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اختر ولدَين لهذه اللعبة.</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ضع ستة أكواب أمام كل ولد من الولدين وصحنًا عليه السمارتيز من ستة ألوان مختلفة.</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على كل ولد أن يضع السمارتيز في الأكواب بحسب الألوان، لكلّ كوب لون واحد. </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حدِّد ٠٣ ثانية من الوقت.</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من ينتهي أولاً من فرز الألوان بشكل صحيح في الأكواب الستة يكون هو الرابح.</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على الولد أن يستخدم يدًا واحدة فقط، أما اليد الأخرى فعليه أن يضعها وراء ظهره.</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يمكنك تكرار اللعبة بحسب الوقت المتاح.</a:t>
            </a: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20</a:t>
            </a:fld>
            <a:endParaRPr lang="en-LB"/>
          </a:p>
        </p:txBody>
      </p:sp>
    </p:spTree>
    <p:extLst>
      <p:ext uri="{BB962C8B-B14F-4D97-AF65-F5344CB8AC3E}">
        <p14:creationId xmlns:p14="http://schemas.microsoft.com/office/powerpoint/2010/main" val="2534141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kern="1200" dirty="0">
                <a:solidFill>
                  <a:schemeClr val="tx1"/>
                </a:solidFill>
                <a:effectLst/>
                <a:latin typeface="+mn-lt"/>
                <a:ea typeface="+mn-ea"/>
                <a:cs typeface="+mn-cs"/>
              </a:rPr>
              <a:t>المواد المطلوبة: </a:t>
            </a:r>
            <a:r>
              <a:rPr lang="ar-LB" dirty="0">
                <a:solidFill>
                  <a:srgbClr val="8A1F52"/>
                </a:solidFill>
                <a:effectLst/>
                <a:latin typeface="Arial" panose="020B0604020202020204" pitchFamily="34" charset="0"/>
              </a:rPr>
              <a:t>أوراق – أقلام تلوين</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b="1" kern="1200" dirty="0">
                <a:solidFill>
                  <a:schemeClr val="tx1"/>
                </a:solidFill>
                <a:effectLst/>
                <a:latin typeface="+mn-lt"/>
                <a:ea typeface="+mn-ea"/>
                <a:cs typeface="+mn-cs"/>
              </a:rPr>
              <a:t> شرح وتطبيق</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قسِّم الأولاد إلى مجموعات (بحسب عددهم).</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اعطِ كل ولد ورقة وكل مجموعة أقلام تلوين.</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اُطلب من الأولاد أن يرسموا أجمل مكان رأوه، أو يحلمون أن يروه ذات يوم.</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اسأل الأولاد: من تظنون مسموح له أن يذهب إلى هذا المكان؟ ولماذا هذا المكان مميَّز بالنسبة إليهم؟</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اسمع الإجابات، واعطهم فرصة للمشاركة بحسب الوقت المتاح.</a:t>
            </a: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21</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dirty="0">
                <a:solidFill>
                  <a:srgbClr val="8A1F52"/>
                </a:solidFill>
                <a:effectLst/>
                <a:latin typeface="Arial" panose="020B0604020202020204" pitchFamily="34" charset="0"/>
              </a:rPr>
              <a:t>رؤيا يوحنا ١٢: ١ - ٧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كان يوحنا أحد التلاميذ الذين شاركوا في إخبار الناس عن يسوع كما أوصاهم. لكن التلاميذ تعرَّضوا مع جميع الذين آمنوا بيسوع إلى اضطهاد شديد. فنُفي يوحنا إلى جزيرة صخرية وشبه خالية، تُدعى جزيرة بطمس. وفي أحد الأيام رأى يوحنا يسوعَ في رؤيا. قال له يسوع في تلك الرؤيا: “اكتب في كتاب كلّ شيء تراه وتسمعه.”</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22</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Arial" panose="020B0604020202020204" pitchFamily="34" charset="0"/>
              </a:rPr>
              <a:t>رؤيا يوحنا</a:t>
            </a:r>
          </a:p>
          <a:p>
            <a:pPr algn="just" rtl="1"/>
            <a:r>
              <a:rPr lang="ar-LB" dirty="0">
                <a:solidFill>
                  <a:srgbClr val="24408E"/>
                </a:solidFill>
                <a:effectLst/>
                <a:latin typeface="Arial" panose="020B0604020202020204" pitchFamily="34" charset="0"/>
              </a:rPr>
              <a:t>أخبر الله يوحنا بما سيحدث في المستقبل، وأراه كيف ستكون عليه السماء الجديدة، فكتب عن ذلك: “إنَّ السماء الجديدة لن تكون فيها دموع ولا ألم أو وجع أو موت. فالله سيكون في وسطها، كما سيُضيء المسيح فيها بمجده، ولن نحتاج هناك إلى ضوء الشمس، لأنَّه لن يكون هناك ليل!”</a:t>
            </a:r>
          </a:p>
          <a:p>
            <a:endParaRPr lang="en-LB" dirty="0"/>
          </a:p>
          <a:p>
            <a:pPr algn="just" rtl="1"/>
            <a:r>
              <a:rPr lang="ar-LB" b="1" dirty="0">
                <a:solidFill>
                  <a:srgbClr val="24408E"/>
                </a:solidFill>
                <a:effectLst/>
                <a:latin typeface="Arial" panose="020B0604020202020204" pitchFamily="34" charset="0"/>
              </a:rPr>
              <a:t>النهاية </a:t>
            </a:r>
          </a:p>
          <a:p>
            <a:pPr algn="just" rtl="1"/>
            <a:r>
              <a:rPr lang="ar-LB" dirty="0">
                <a:solidFill>
                  <a:srgbClr val="24408E"/>
                </a:solidFill>
                <a:effectLst/>
                <a:latin typeface="Arial" panose="020B0604020202020204" pitchFamily="34" charset="0"/>
              </a:rPr>
              <a:t>لقد وعد الرب يسوع أنَّه سيعود ثانية في يوم من الأيام ليأخذ كلّ المؤمنين به ليسكنوا معه إلى الأبد. ووعده هذا صادق وأمين. فالله يحتفظ بأمور عظيمة لنا في السماء الجديدة، وما علينا إلاّ أن نبقى مستعدين. </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3190207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g"/></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817EE5E-3FB1-F4B0-A5DF-02335DE3A3F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83A3A3-6C47-F382-501D-32B1D4B98E14}"/>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50DCEFC-B73F-AA3D-21E8-C2F626FE1909}"/>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D2E025-034C-58B8-FD7E-AECEBE608162}"/>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2638D6-65D0-57DE-633D-7AFB6A58B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12" name="Rectangle 11">
            <a:extLst>
              <a:ext uri="{FF2B5EF4-FFF2-40B4-BE49-F238E27FC236}">
                <a16:creationId xmlns:a16="http://schemas.microsoft.com/office/drawing/2014/main" id="{65EDAD72-E870-562B-4727-83B02C3597F1}"/>
              </a:ext>
            </a:extLst>
          </p:cNvPr>
          <p:cNvSpPr/>
          <p:nvPr/>
        </p:nvSpPr>
        <p:spPr>
          <a:xfrm>
            <a:off x="1370165"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٤٩</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75658E1A-C7D8-5532-199A-C3521F64AD79}"/>
              </a:ext>
            </a:extLst>
          </p:cNvPr>
          <p:cNvSpPr/>
          <p:nvPr/>
        </p:nvSpPr>
        <p:spPr>
          <a:xfrm>
            <a:off x="708371" y="4256455"/>
            <a:ext cx="4642305"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7030A0"/>
                </a:solidFill>
                <a:latin typeface="Tahoma" panose="020B0604030504040204" pitchFamily="34" charset="0"/>
                <a:ea typeface="Tahoma" panose="020B0604030504040204" pitchFamily="34" charset="0"/>
              </a:rPr>
              <a:t>سماء جديدة وأرض جديدة</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510874"/>
            <a:ext cx="9159203"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وفي يوم خبّط باب قلبي</a:t>
            </a:r>
          </a:p>
          <a:p>
            <a:pPr algn="ctr" rtl="1">
              <a:lnSpc>
                <a:spcPct val="150000"/>
              </a:lnSpc>
            </a:pPr>
            <a:r>
              <a:rPr lang="ar-LB" sz="6000" b="1" i="0" dirty="0">
                <a:solidFill>
                  <a:srgbClr val="273582"/>
                </a:solidFill>
                <a:effectLst/>
                <a:latin typeface="Tahoma" panose="020B0604030504040204" pitchFamily="34" charset="0"/>
              </a:rPr>
              <a:t>فتحت لقيته ربي</a:t>
            </a:r>
          </a:p>
          <a:p>
            <a:pPr algn="ctr" rtl="1">
              <a:lnSpc>
                <a:spcPct val="150000"/>
              </a:lnSpc>
            </a:pPr>
            <a:r>
              <a:rPr lang="ar-LB" sz="6000" b="1" i="0" dirty="0">
                <a:solidFill>
                  <a:srgbClr val="273582"/>
                </a:solidFill>
                <a:effectLst/>
                <a:latin typeface="Tahoma" panose="020B0604030504040204" pitchFamily="34" charset="0"/>
              </a:rPr>
              <a:t>(دخل واتعشى معايا</a:t>
            </a:r>
          </a:p>
          <a:p>
            <a:pPr algn="ctr" rtl="1">
              <a:lnSpc>
                <a:spcPct val="150000"/>
              </a:lnSpc>
            </a:pPr>
            <a:r>
              <a:rPr lang="ar-LB" sz="6000" b="1" i="0" dirty="0">
                <a:solidFill>
                  <a:srgbClr val="273582"/>
                </a:solidFill>
                <a:effectLst/>
                <a:latin typeface="Tahoma" panose="020B0604030504040204" pitchFamily="34" charset="0"/>
              </a:rPr>
              <a:t>من يومها ياهنايا)</a:t>
            </a:r>
            <a:r>
              <a:rPr lang="en-US" sz="6000" b="1" i="0" dirty="0">
                <a:solidFill>
                  <a:srgbClr val="273582"/>
                </a:solidFill>
                <a:effectLst/>
                <a:latin typeface="Arial" panose="020B0604020202020204" pitchFamily="34" charset="0"/>
              </a:rPr>
              <a:t> 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8056482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685972"/>
            <a:ext cx="9159203" cy="5461239"/>
          </a:xfrm>
          <a:prstGeom prst="rect">
            <a:avLst/>
          </a:prstGeom>
        </p:spPr>
        <p:txBody>
          <a:bodyPr wrap="square">
            <a:spAutoFit/>
          </a:bodyPr>
          <a:lstStyle/>
          <a:p>
            <a:pPr algn="ctr" rtl="1">
              <a:lnSpc>
                <a:spcPct val="150000"/>
              </a:lnSpc>
            </a:pPr>
            <a:r>
              <a:rPr lang="ar-LB" sz="6000" b="1" dirty="0">
                <a:solidFill>
                  <a:srgbClr val="273582"/>
                </a:solidFill>
                <a:effectLst/>
                <a:latin typeface="Tahoma" panose="020B0604030504040204" pitchFamily="34" charset="0"/>
              </a:rPr>
              <a:t>مين ساكن في قلبك مين</a:t>
            </a:r>
          </a:p>
          <a:p>
            <a:pPr algn="ctr" rtl="1">
              <a:lnSpc>
                <a:spcPct val="150000"/>
              </a:lnSpc>
            </a:pPr>
            <a:r>
              <a:rPr lang="ar-LB" sz="6000" b="1" dirty="0">
                <a:solidFill>
                  <a:srgbClr val="273582"/>
                </a:solidFill>
                <a:effectLst/>
                <a:latin typeface="Tahoma" panose="020B0604030504040204" pitchFamily="34" charset="0"/>
              </a:rPr>
              <a:t>واحد بس من الاثنين</a:t>
            </a:r>
          </a:p>
          <a:p>
            <a:pPr algn="ctr" rtl="1">
              <a:lnSpc>
                <a:spcPct val="150000"/>
              </a:lnSpc>
            </a:pPr>
            <a:r>
              <a:rPr lang="ar-LB" sz="6000" b="1" dirty="0">
                <a:solidFill>
                  <a:srgbClr val="273582"/>
                </a:solidFill>
                <a:effectLst/>
                <a:latin typeface="Tahoma" panose="020B0604030504040204" pitchFamily="34" charset="0"/>
              </a:rPr>
              <a:t>يإما الله أو الشيطان</a:t>
            </a:r>
          </a:p>
          <a:p>
            <a:pPr algn="ctr" rtl="1">
              <a:lnSpc>
                <a:spcPct val="150000"/>
              </a:lnSpc>
            </a:pPr>
            <a:r>
              <a:rPr lang="ar-LB" sz="6000" b="1" dirty="0">
                <a:solidFill>
                  <a:srgbClr val="273582"/>
                </a:solidFill>
                <a:effectLst/>
                <a:latin typeface="Tahoma" panose="020B0604030504040204" pitchFamily="34" charset="0"/>
              </a:rPr>
              <a:t>واحد بس مش الاثنين</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1036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510874"/>
            <a:ext cx="9159203"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ربي نور لى قلبى</a:t>
            </a:r>
          </a:p>
          <a:p>
            <a:pPr algn="ctr" rtl="1">
              <a:lnSpc>
                <a:spcPct val="150000"/>
              </a:lnSpc>
            </a:pPr>
            <a:r>
              <a:rPr lang="ar-LB" sz="6000" b="1" i="0" dirty="0">
                <a:solidFill>
                  <a:srgbClr val="273582"/>
                </a:solidFill>
                <a:effectLst/>
                <a:latin typeface="Tahoma" panose="020B0604030504040204" pitchFamily="34" charset="0"/>
              </a:rPr>
              <a:t>ماء الحياة رواني</a:t>
            </a:r>
          </a:p>
          <a:p>
            <a:pPr algn="ctr" rtl="1">
              <a:lnSpc>
                <a:spcPct val="150000"/>
              </a:lnSpc>
            </a:pPr>
            <a:r>
              <a:rPr lang="ar-LB" sz="6000" b="1" i="0" dirty="0">
                <a:solidFill>
                  <a:srgbClr val="273582"/>
                </a:solidFill>
                <a:effectLst/>
                <a:latin typeface="Tahoma" panose="020B0604030504040204" pitchFamily="34" charset="0"/>
              </a:rPr>
              <a:t>(إبليس خرج من قلبي</a:t>
            </a:r>
          </a:p>
          <a:p>
            <a:pPr algn="ctr" rtl="1">
              <a:lnSpc>
                <a:spcPct val="150000"/>
              </a:lnSpc>
            </a:pPr>
            <a:r>
              <a:rPr lang="ar-LB" sz="6000" b="1" i="0" dirty="0">
                <a:solidFill>
                  <a:srgbClr val="273582"/>
                </a:solidFill>
                <a:effectLst/>
                <a:latin typeface="Tahoma" panose="020B0604030504040204" pitchFamily="34" charset="0"/>
              </a:rPr>
              <a:t>ومهوش راجع تاني)</a:t>
            </a:r>
            <a:r>
              <a:rPr lang="en-US" sz="6000" b="1" i="0" dirty="0">
                <a:solidFill>
                  <a:srgbClr val="273582"/>
                </a:solidFill>
                <a:effectLst/>
                <a:latin typeface="Arial" panose="020B0604020202020204" pitchFamily="34" charset="0"/>
              </a:rPr>
              <a:t> 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85564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685972"/>
            <a:ext cx="9159203" cy="5461239"/>
          </a:xfrm>
          <a:prstGeom prst="rect">
            <a:avLst/>
          </a:prstGeom>
        </p:spPr>
        <p:txBody>
          <a:bodyPr wrap="square">
            <a:spAutoFit/>
          </a:bodyPr>
          <a:lstStyle/>
          <a:p>
            <a:pPr algn="ctr" rtl="1">
              <a:lnSpc>
                <a:spcPct val="150000"/>
              </a:lnSpc>
            </a:pPr>
            <a:r>
              <a:rPr lang="en-US" sz="6000" b="1" dirty="0">
                <a:solidFill>
                  <a:srgbClr val="273582"/>
                </a:solidFill>
                <a:latin typeface="Arial" panose="020B0604020202020204" pitchFamily="34" charset="0"/>
                <a:cs typeface="Arial" panose="020B0604020202020204" pitchFamily="34" charset="0"/>
              </a:rPr>
              <a:t>)</a:t>
            </a:r>
            <a:r>
              <a:rPr lang="ar-LB" sz="6000" b="1" dirty="0">
                <a:solidFill>
                  <a:srgbClr val="273582"/>
                </a:solidFill>
                <a:effectLst/>
                <a:latin typeface="Tahoma" panose="020B0604030504040204" pitchFamily="34" charset="0"/>
              </a:rPr>
              <a:t>مين ساكن في قلبك مين</a:t>
            </a:r>
          </a:p>
          <a:p>
            <a:pPr algn="ctr" rtl="1">
              <a:lnSpc>
                <a:spcPct val="150000"/>
              </a:lnSpc>
            </a:pPr>
            <a:r>
              <a:rPr lang="ar-LB" sz="6000" b="1" dirty="0">
                <a:solidFill>
                  <a:srgbClr val="273582"/>
                </a:solidFill>
                <a:effectLst/>
                <a:latin typeface="Tahoma" panose="020B0604030504040204" pitchFamily="34" charset="0"/>
              </a:rPr>
              <a:t>واحد بس من الاثنين</a:t>
            </a:r>
          </a:p>
          <a:p>
            <a:pPr algn="ctr" rtl="1">
              <a:lnSpc>
                <a:spcPct val="150000"/>
              </a:lnSpc>
            </a:pPr>
            <a:r>
              <a:rPr lang="ar-LB" sz="6000" b="1" dirty="0">
                <a:solidFill>
                  <a:srgbClr val="273582"/>
                </a:solidFill>
                <a:effectLst/>
                <a:latin typeface="Tahoma" panose="020B0604030504040204" pitchFamily="34" charset="0"/>
              </a:rPr>
              <a:t>يإما الله أو الشيطان</a:t>
            </a:r>
          </a:p>
          <a:p>
            <a:pPr algn="ctr" rtl="1">
              <a:lnSpc>
                <a:spcPct val="150000"/>
              </a:lnSpc>
            </a:pPr>
            <a:r>
              <a:rPr lang="ar-LB" sz="6000" b="1" dirty="0">
                <a:solidFill>
                  <a:srgbClr val="273582"/>
                </a:solidFill>
                <a:effectLst/>
                <a:latin typeface="Tahoma" panose="020B0604030504040204" pitchFamily="34" charset="0"/>
              </a:rPr>
              <a:t>واحد بس مش الاثنين</a:t>
            </a:r>
            <a:r>
              <a:rPr lang="en-US" sz="6000" b="1" dirty="0">
                <a:solidFill>
                  <a:srgbClr val="273582"/>
                </a:solidFill>
                <a:effectLst/>
                <a:latin typeface="Arial" panose="020B0604020202020204" pitchFamily="34" charset="0"/>
                <a:cs typeface="Arial" panose="020B0604020202020204" pitchFamily="34" charset="0"/>
              </a:rPr>
              <a:t>(</a:t>
            </a:r>
            <a:r>
              <a:rPr lang="en-US" sz="6000" b="1" i="0" dirty="0">
                <a:solidFill>
                  <a:srgbClr val="273582"/>
                </a:solidFill>
                <a:effectLst/>
                <a:latin typeface="Arial" panose="020B0604020202020204" pitchFamily="34" charset="0"/>
              </a:rPr>
              <a:t>٢</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1211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30338" y="1964110"/>
            <a:ext cx="5195540" cy="341632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ماشي أنا مع يسوع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ماشى أنا .. ماشى مع يسوع">
            <a:hlinkClick r:id="" action="ppaction://media"/>
            <a:extLst>
              <a:ext uri="{FF2B5EF4-FFF2-40B4-BE49-F238E27FC236}">
                <a16:creationId xmlns:a16="http://schemas.microsoft.com/office/drawing/2014/main" id="{21A0E768-A0CF-4458-BDDB-8F62C2F306A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56313" y="817248"/>
            <a:ext cx="609600" cy="609600"/>
          </a:xfrm>
          <a:prstGeom prst="rect">
            <a:avLst/>
          </a:prstGeom>
        </p:spPr>
      </p:pic>
    </p:spTree>
    <p:extLst>
      <p:ext uri="{BB962C8B-B14F-4D97-AF65-F5344CB8AC3E}">
        <p14:creationId xmlns:p14="http://schemas.microsoft.com/office/powerpoint/2010/main" val="3743165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03710" y="1045859"/>
            <a:ext cx="11473732" cy="4076244"/>
          </a:xfrm>
          <a:prstGeom prst="rect">
            <a:avLst/>
          </a:prstGeom>
        </p:spPr>
        <p:txBody>
          <a:bodyPr wrap="square">
            <a:spAutoFit/>
          </a:bodyPr>
          <a:lstStyle/>
          <a:p>
            <a:pPr marL="914400"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ماشي انا ماشي انا ماشي مع يسوع</a:t>
            </a:r>
            <a:r>
              <a:rPr lang="en-US" sz="6000" b="1" i="0" dirty="0">
                <a:solidFill>
                  <a:srgbClr val="273582"/>
                </a:solidFill>
                <a:effectLst/>
                <a:latin typeface="Arial" panose="020B0604020202020204" pitchFamily="34" charset="0"/>
              </a:rPr>
              <a:t>(٢</a:t>
            </a:r>
            <a:endParaRPr lang="ar-LB" sz="6000" b="1" i="0" u="none" strike="noStrike" dirty="0">
              <a:solidFill>
                <a:srgbClr val="273582"/>
              </a:solidFill>
              <a:effectLst/>
              <a:latin typeface="Arial" panose="020B0604020202020204" pitchFamily="34" charset="0"/>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838787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سكتي طويلة مليانة آلام </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لكن وانا ماشي مليان بالسلام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يسوع شايل عني</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1241940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4683583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50287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بابي ضيق جدا وانا سعيد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طبعا شي اكيد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لو بتألم لساني برنم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3716874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866355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3983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1583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154248" y="6045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2" name="Picture 11" descr="A picture containing indoor, toy&#10;&#10;Description automatically generated">
            <a:extLst>
              <a:ext uri="{FF2B5EF4-FFF2-40B4-BE49-F238E27FC236}">
                <a16:creationId xmlns:a16="http://schemas.microsoft.com/office/drawing/2014/main" id="{64DEB348-CAC7-4EE4-A973-C7126167A462}"/>
              </a:ext>
            </a:extLst>
          </p:cNvPr>
          <p:cNvPicPr>
            <a:picLocks noChangeAspect="1"/>
          </p:cNvPicPr>
          <p:nvPr/>
        </p:nvPicPr>
        <p:blipFill>
          <a:blip r:embed="rId3"/>
          <a:stretch>
            <a:fillRect/>
          </a:stretch>
        </p:blipFill>
        <p:spPr>
          <a:xfrm>
            <a:off x="2932064" y="632270"/>
            <a:ext cx="5462542" cy="7726854"/>
          </a:xfrm>
          <a:prstGeom prst="rect">
            <a:avLst/>
          </a:prstGeom>
        </p:spPr>
      </p:pic>
      <p:pic>
        <p:nvPicPr>
          <p:cNvPr id="4" name="Picture 3">
            <a:extLst>
              <a:ext uri="{FF2B5EF4-FFF2-40B4-BE49-F238E27FC236}">
                <a16:creationId xmlns:a16="http://schemas.microsoft.com/office/drawing/2014/main" id="{18DD2B00-036B-41C1-B09B-204C529DAC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441953" y="479872"/>
            <a:ext cx="8499945"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7200" b="1" dirty="0">
                <a:solidFill>
                  <a:srgbClr val="00B050"/>
                </a:solidFill>
                <a:latin typeface="Tahoma" panose="020B0604030504040204" pitchFamily="34" charset="0"/>
                <a:ea typeface="Tahoma" panose="020B0604030504040204" pitchFamily="34" charset="0"/>
              </a:rPr>
              <a:t>لعبة:</a:t>
            </a:r>
            <a:endParaRPr lang="en-US" sz="7200" b="1" dirty="0">
              <a:solidFill>
                <a:srgbClr val="00B050"/>
              </a:solidFill>
              <a:latin typeface="Tahoma" panose="020B0604030504040204" pitchFamily="34" charset="0"/>
              <a:ea typeface="Tahoma" panose="020B0604030504040204" pitchFamily="34" charset="0"/>
            </a:endParaRPr>
          </a:p>
          <a:p>
            <a:pPr algn="ctr"/>
            <a:r>
              <a:rPr lang="ar-LB" sz="7200" b="1" dirty="0">
                <a:solidFill>
                  <a:srgbClr val="00B050"/>
                </a:solidFill>
                <a:latin typeface="Tahoma" panose="020B0604030504040204" pitchFamily="34" charset="0"/>
                <a:ea typeface="Tahoma" panose="020B0604030504040204" pitchFamily="34" charset="0"/>
              </a:rPr>
              <a:t> </a:t>
            </a:r>
            <a:r>
              <a:rPr lang="ar-LB" sz="7200" b="1" dirty="0">
                <a:solidFill>
                  <a:srgbClr val="7030A0"/>
                </a:solidFill>
                <a:latin typeface="Tahoma" panose="020B0604030504040204" pitchFamily="34" charset="0"/>
                <a:ea typeface="Tahoma" panose="020B0604030504040204" pitchFamily="34" charset="0"/>
              </a:rPr>
              <a:t>السمارتيز والكوب</a:t>
            </a:r>
            <a:endParaRPr lang="ar-SA" sz="7200" b="1" dirty="0">
              <a:ln/>
              <a:solidFill>
                <a:srgbClr val="7030A0"/>
              </a:solidFill>
              <a:latin typeface="Tahoma" panose="020B0604030504040204" pitchFamily="34" charset="0"/>
              <a:ea typeface="Tahoma" panose="020B0604030504040204" pitchFamily="34" charset="0"/>
            </a:endParaRPr>
          </a:p>
        </p:txBody>
      </p:sp>
      <p:pic>
        <p:nvPicPr>
          <p:cNvPr id="3" name="Picture 2">
            <a:extLst>
              <a:ext uri="{FF2B5EF4-FFF2-40B4-BE49-F238E27FC236}">
                <a16:creationId xmlns:a16="http://schemas.microsoft.com/office/drawing/2014/main" id="{F78D4977-44B1-419D-91E8-DDA61F5F23FF}"/>
              </a:ext>
            </a:extLst>
          </p:cNvPr>
          <p:cNvPicPr>
            <a:picLocks noChangeAspect="1"/>
          </p:cNvPicPr>
          <p:nvPr/>
        </p:nvPicPr>
        <p:blipFill>
          <a:blip r:embed="rId3"/>
          <a:stretch>
            <a:fillRect/>
          </a:stretch>
        </p:blipFill>
        <p:spPr>
          <a:xfrm>
            <a:off x="3099332" y="3053381"/>
            <a:ext cx="5557504" cy="3124534"/>
          </a:xfrm>
          <a:prstGeom prst="rect">
            <a:avLst/>
          </a:prstGeom>
        </p:spPr>
      </p:pic>
      <p:pic>
        <p:nvPicPr>
          <p:cNvPr id="2" name="Picture 1">
            <a:extLst>
              <a:ext uri="{FF2B5EF4-FFF2-40B4-BE49-F238E27FC236}">
                <a16:creationId xmlns:a16="http://schemas.microsoft.com/office/drawing/2014/main" id="{13733029-00E3-1155-ACDB-6BBD09307D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68905782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805929" y="689742"/>
            <a:ext cx="5806398"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a:t>
            </a:r>
            <a:r>
              <a:rPr lang="ar-LB" sz="9600" b="1" dirty="0">
                <a:ln/>
                <a:solidFill>
                  <a:srgbClr val="00B050"/>
                </a:solidFill>
                <a:latin typeface="Tahoma" panose="020B0604030504040204" pitchFamily="34" charset="0"/>
                <a:ea typeface="Tahoma" panose="020B0604030504040204" pitchFamily="34" charset="0"/>
              </a:rPr>
              <a:t>للقصّة</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2378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436054" y="2500513"/>
            <a:ext cx="4881909" cy="3892739"/>
          </a:xfrm>
          <a:prstGeom prst="rect">
            <a:avLst/>
          </a:prstGeom>
        </p:spPr>
      </p:pic>
      <p:pic>
        <p:nvPicPr>
          <p:cNvPr id="4" name="Picture 3">
            <a:extLst>
              <a:ext uri="{FF2B5EF4-FFF2-40B4-BE49-F238E27FC236}">
                <a16:creationId xmlns:a16="http://schemas.microsoft.com/office/drawing/2014/main" id="{31A788AA-BBE0-8CE4-0636-8791E00EBF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2762333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1580750" y="362216"/>
            <a:ext cx="7422777" cy="236988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سماء جديدة وأرض جديدة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1832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583AB36-EB15-4357-A9B2-B1C9C57E1F99}"/>
              </a:ext>
            </a:extLst>
          </p:cNvPr>
          <p:cNvPicPr>
            <a:picLocks noChangeAspect="1"/>
          </p:cNvPicPr>
          <p:nvPr/>
        </p:nvPicPr>
        <p:blipFill>
          <a:blip r:embed="rId3"/>
          <a:stretch>
            <a:fillRect/>
          </a:stretch>
        </p:blipFill>
        <p:spPr>
          <a:xfrm flipH="1">
            <a:off x="2533813" y="3150800"/>
            <a:ext cx="5165154" cy="2982371"/>
          </a:xfrm>
          <a:prstGeom prst="rect">
            <a:avLst/>
          </a:prstGeom>
        </p:spPr>
      </p:pic>
      <p:pic>
        <p:nvPicPr>
          <p:cNvPr id="4" name="Picture 3">
            <a:extLst>
              <a:ext uri="{FF2B5EF4-FFF2-40B4-BE49-F238E27FC236}">
                <a16:creationId xmlns:a16="http://schemas.microsoft.com/office/drawing/2014/main" id="{F88E784E-4D53-DED4-633B-B862C88D55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oup of people posing for a photo&#10;&#10;Description automatically generated with medium confidence">
            <a:extLst>
              <a:ext uri="{FF2B5EF4-FFF2-40B4-BE49-F238E27FC236}">
                <a16:creationId xmlns:a16="http://schemas.microsoft.com/office/drawing/2014/main" id="{A1C08AC7-FCA6-4749-96BF-D3C9C4EBB4FB}"/>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5" y="4510103"/>
            <a:ext cx="2204107" cy="1952339"/>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42421" y="881349"/>
            <a:ext cx="9453718" cy="452431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مَا لَمْ تَرَ عَيْنٌ، وَلَمْ تَسْمَعْ أُذُنٌ، وَلَمْ يَخْطُرْ عَلَى بَالِ إِنْسَانٍ: مَا أَعَدَّهُ اللهُ لِلَّذِينَ يُحِبُّونَهُ.</a:t>
            </a:r>
            <a:br>
              <a:rPr lang="ar-LB" sz="5400" dirty="0">
                <a:solidFill>
                  <a:srgbClr val="7030A0"/>
                </a:solidFill>
              </a:rPr>
            </a:br>
            <a:r>
              <a:rPr lang="ar-LB" sz="4800" b="0" i="0" dirty="0">
                <a:solidFill>
                  <a:srgbClr val="7030A0"/>
                </a:solidFill>
                <a:effectLst/>
                <a:latin typeface="Tahoma" panose="020B0604030504040204" pitchFamily="34" charset="0"/>
              </a:rPr>
              <a:t>١ كورنثوس ٢: ٩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F737F634-FC9B-2315-3B43-A1BD3AB971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7473ECBD-BC4E-4D06-BF2F-2FE17545517A}"/>
              </a:ext>
            </a:extLst>
          </p:cNvPr>
          <p:cNvPicPr>
            <a:picLocks noChangeAspect="1"/>
          </p:cNvPicPr>
          <p:nvPr/>
        </p:nvPicPr>
        <p:blipFill>
          <a:blip r:embed="rId3"/>
          <a:stretch>
            <a:fillRect/>
          </a:stretch>
        </p:blipFill>
        <p:spPr>
          <a:xfrm>
            <a:off x="6996996" y="2592125"/>
            <a:ext cx="2302556" cy="1154571"/>
          </a:xfrm>
          <a:prstGeom prst="rect">
            <a:avLst/>
          </a:prstGeom>
        </p:spPr>
      </p:pic>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rotWithShape="1">
          <a:blip r:embed="rId4"/>
          <a:srcRect r="45623"/>
          <a:stretch/>
        </p:blipFill>
        <p:spPr>
          <a:xfrm>
            <a:off x="1652529" y="922236"/>
            <a:ext cx="4443471"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34137" y="63027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8" name="Picture 7" descr="Icon&#10;&#10;Description automatically generated">
            <a:extLst>
              <a:ext uri="{FF2B5EF4-FFF2-40B4-BE49-F238E27FC236}">
                <a16:creationId xmlns:a16="http://schemas.microsoft.com/office/drawing/2014/main" id="{B0B00B71-FFCC-4456-9354-3C2DEB2CD5DD}"/>
              </a:ext>
            </a:extLst>
          </p:cNvPr>
          <p:cNvPicPr>
            <a:picLocks noChangeAspect="1"/>
          </p:cNvPicPr>
          <p:nvPr/>
        </p:nvPicPr>
        <p:blipFill>
          <a:blip r:embed="rId5"/>
          <a:stretch>
            <a:fillRect/>
          </a:stretch>
        </p:blipFill>
        <p:spPr>
          <a:xfrm>
            <a:off x="6996996" y="4579951"/>
            <a:ext cx="2407948" cy="1462939"/>
          </a:xfrm>
          <a:prstGeom prst="rect">
            <a:avLst/>
          </a:prstGeom>
        </p:spPr>
      </p:pic>
      <p:pic>
        <p:nvPicPr>
          <p:cNvPr id="2" name="Picture 1">
            <a:extLst>
              <a:ext uri="{FF2B5EF4-FFF2-40B4-BE49-F238E27FC236}">
                <a16:creationId xmlns:a16="http://schemas.microsoft.com/office/drawing/2014/main" id="{EDE5CBC3-E839-EED8-37EE-E26C2C96B2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248199" y="15898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46302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1725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75457" y="489709"/>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5110199" y="3648790"/>
            <a:ext cx="4833602" cy="2454270"/>
          </a:xfrm>
          <a:prstGeom prst="rect">
            <a:avLst/>
          </a:prstGeom>
        </p:spPr>
      </p:pic>
      <p:pic>
        <p:nvPicPr>
          <p:cNvPr id="2" name="Picture 1">
            <a:extLst>
              <a:ext uri="{FF2B5EF4-FFF2-40B4-BE49-F238E27FC236}">
                <a16:creationId xmlns:a16="http://schemas.microsoft.com/office/drawing/2014/main" id="{7DDF8375-0282-8DDB-5E04-3B8B884623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433703" y="579982"/>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5" name="Picture 4" descr="Logo&#10;&#10;Description automatically generated">
            <a:extLst>
              <a:ext uri="{FF2B5EF4-FFF2-40B4-BE49-F238E27FC236}">
                <a16:creationId xmlns:a16="http://schemas.microsoft.com/office/drawing/2014/main" id="{CAD5BF7E-76E7-46CB-B31E-3FA76CE729D5}"/>
              </a:ext>
            </a:extLst>
          </p:cNvPr>
          <p:cNvPicPr>
            <a:picLocks noChangeAspect="1"/>
          </p:cNvPicPr>
          <p:nvPr/>
        </p:nvPicPr>
        <p:blipFill>
          <a:blip r:embed="rId3"/>
          <a:stretch>
            <a:fillRect/>
          </a:stretch>
        </p:blipFill>
        <p:spPr>
          <a:xfrm>
            <a:off x="7806048" y="2830958"/>
            <a:ext cx="1824775" cy="1196083"/>
          </a:xfrm>
          <a:prstGeom prst="rect">
            <a:avLst/>
          </a:prstGeom>
        </p:spPr>
      </p:pic>
      <p:pic>
        <p:nvPicPr>
          <p:cNvPr id="9" name="Picture 8" descr="A picture containing writing implement, pencil, stationary, crayon&#10;&#10;Description automatically generated">
            <a:extLst>
              <a:ext uri="{FF2B5EF4-FFF2-40B4-BE49-F238E27FC236}">
                <a16:creationId xmlns:a16="http://schemas.microsoft.com/office/drawing/2014/main" id="{47CDD3BC-F821-4F3C-A921-8A98439CC89F}"/>
              </a:ext>
            </a:extLst>
          </p:cNvPr>
          <p:cNvPicPr>
            <a:picLocks noChangeAspect="1"/>
          </p:cNvPicPr>
          <p:nvPr/>
        </p:nvPicPr>
        <p:blipFill>
          <a:blip r:embed="rId4"/>
          <a:stretch>
            <a:fillRect/>
          </a:stretch>
        </p:blipFill>
        <p:spPr>
          <a:xfrm>
            <a:off x="8059274" y="4355328"/>
            <a:ext cx="2067476" cy="1992400"/>
          </a:xfrm>
          <a:prstGeom prst="rect">
            <a:avLst/>
          </a:prstGeom>
        </p:spPr>
      </p:pic>
      <p:pic>
        <p:nvPicPr>
          <p:cNvPr id="4" name="Picture 3" descr="Text&#10;&#10;Description automatically generated">
            <a:extLst>
              <a:ext uri="{FF2B5EF4-FFF2-40B4-BE49-F238E27FC236}">
                <a16:creationId xmlns:a16="http://schemas.microsoft.com/office/drawing/2014/main" id="{58141454-085C-4C70-8F85-86C60D9089D7}"/>
              </a:ext>
            </a:extLst>
          </p:cNvPr>
          <p:cNvPicPr>
            <a:picLocks noChangeAspect="1"/>
          </p:cNvPicPr>
          <p:nvPr/>
        </p:nvPicPr>
        <p:blipFill>
          <a:blip r:embed="rId5"/>
          <a:stretch>
            <a:fillRect/>
          </a:stretch>
        </p:blipFill>
        <p:spPr>
          <a:xfrm>
            <a:off x="727938" y="2332686"/>
            <a:ext cx="3334135" cy="3750902"/>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D87A61F2-A475-447D-A749-7755142536ED}"/>
              </a:ext>
            </a:extLst>
          </p:cNvPr>
          <p:cNvPicPr>
            <a:picLocks noChangeAspect="1"/>
          </p:cNvPicPr>
          <p:nvPr/>
        </p:nvPicPr>
        <p:blipFill>
          <a:blip r:embed="rId6"/>
          <a:stretch>
            <a:fillRect/>
          </a:stretch>
        </p:blipFill>
        <p:spPr>
          <a:xfrm>
            <a:off x="4167826" y="2337550"/>
            <a:ext cx="3552470" cy="3791756"/>
          </a:xfrm>
          <a:prstGeom prst="rect">
            <a:avLst/>
          </a:prstGeom>
        </p:spPr>
      </p:pic>
      <p:pic>
        <p:nvPicPr>
          <p:cNvPr id="2" name="Picture 1">
            <a:extLst>
              <a:ext uri="{FF2B5EF4-FFF2-40B4-BE49-F238E27FC236}">
                <a16:creationId xmlns:a16="http://schemas.microsoft.com/office/drawing/2014/main" id="{100AB198-FB5A-527A-D97F-E1B43D227B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pic>
        <p:nvPicPr>
          <p:cNvPr id="7" name="Picture 6" descr="A pair of scissors cutting a piece of paper&#10;&#10;Description automatically generated with low confidence">
            <a:extLst>
              <a:ext uri="{FF2B5EF4-FFF2-40B4-BE49-F238E27FC236}">
                <a16:creationId xmlns:a16="http://schemas.microsoft.com/office/drawing/2014/main" id="{7356DB61-702F-48AC-9AA7-53C9576A6DE2}"/>
              </a:ext>
            </a:extLst>
          </p:cNvPr>
          <p:cNvPicPr>
            <a:picLocks noChangeAspect="1"/>
          </p:cNvPicPr>
          <p:nvPr/>
        </p:nvPicPr>
        <p:blipFill>
          <a:blip r:embed="rId8"/>
          <a:stretch>
            <a:fillRect/>
          </a:stretch>
        </p:blipFill>
        <p:spPr>
          <a:xfrm rot="19465142" flipH="1">
            <a:off x="9677493" y="3311485"/>
            <a:ext cx="1711137" cy="1143355"/>
          </a:xfrm>
          <a:prstGeom prst="rect">
            <a:avLst/>
          </a:prstGeom>
        </p:spPr>
      </p:pic>
    </p:spTree>
    <p:extLst>
      <p:ext uri="{BB962C8B-B14F-4D97-AF65-F5344CB8AC3E}">
        <p14:creationId xmlns:p14="http://schemas.microsoft.com/office/powerpoint/2010/main" val="18087049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6693" y="2325990"/>
            <a:ext cx="4866302" cy="286232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endParaRPr lang="en-US" sz="7200" b="1" dirty="0">
              <a:ln/>
              <a:solidFill>
                <a:srgbClr val="00B050"/>
              </a:solidFill>
              <a:latin typeface="Tahoma" panose="020B0604030504040204" pitchFamily="34" charset="0"/>
              <a:ea typeface="Tahoma" panose="020B0604030504040204" pitchFamily="34" charset="0"/>
            </a:endParaRPr>
          </a:p>
          <a:p>
            <a:pPr algn="ctr"/>
            <a:r>
              <a:rPr lang="ar-LB" sz="5400" b="0" i="0" dirty="0">
                <a:solidFill>
                  <a:srgbClr val="7030A0"/>
                </a:solidFill>
                <a:effectLst/>
                <a:latin typeface="Tahoma" panose="020B0604030504040204" pitchFamily="34" charset="0"/>
              </a:rPr>
              <a:t>صممت أني أتبع يسوع </a:t>
            </a:r>
            <a:endParaRPr lang="ar-SA"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849266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46156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681444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518230" y="1947968"/>
            <a:ext cx="4108943" cy="295465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مين ساكن في قلبك مين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مين ساكن فى قلبك">
            <a:hlinkClick r:id="" action="ppaction://media"/>
            <a:extLst>
              <a:ext uri="{FF2B5EF4-FFF2-40B4-BE49-F238E27FC236}">
                <a16:creationId xmlns:a16="http://schemas.microsoft.com/office/drawing/2014/main" id="{591524BE-9E87-4BF3-B133-5CD08AEADAD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53590" y="716165"/>
            <a:ext cx="609600" cy="609600"/>
          </a:xfrm>
          <a:prstGeom prst="rect">
            <a:avLst/>
          </a:prstGeom>
        </p:spPr>
      </p:pic>
    </p:spTree>
    <p:extLst>
      <p:ext uri="{BB962C8B-B14F-4D97-AF65-F5344CB8AC3E}">
        <p14:creationId xmlns:p14="http://schemas.microsoft.com/office/powerpoint/2010/main" val="2185185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685972"/>
            <a:ext cx="9159203" cy="5461239"/>
          </a:xfrm>
          <a:prstGeom prst="rect">
            <a:avLst/>
          </a:prstGeom>
        </p:spPr>
        <p:txBody>
          <a:bodyPr wrap="square">
            <a:spAutoFit/>
          </a:bodyPr>
          <a:lstStyle/>
          <a:p>
            <a:pPr algn="ctr" rtl="1">
              <a:lnSpc>
                <a:spcPct val="150000"/>
              </a:lnSpc>
            </a:pPr>
            <a:r>
              <a:rPr lang="en-US" sz="6000" b="1" dirty="0">
                <a:solidFill>
                  <a:srgbClr val="273582"/>
                </a:solidFill>
                <a:latin typeface="Arial" panose="020B0604020202020204" pitchFamily="34" charset="0"/>
                <a:cs typeface="Arial" panose="020B0604020202020204" pitchFamily="34" charset="0"/>
              </a:rPr>
              <a:t>)</a:t>
            </a:r>
            <a:r>
              <a:rPr lang="ar-LB" sz="6000" b="1" dirty="0">
                <a:solidFill>
                  <a:srgbClr val="273582"/>
                </a:solidFill>
                <a:effectLst/>
                <a:latin typeface="Tahoma" panose="020B0604030504040204" pitchFamily="34" charset="0"/>
              </a:rPr>
              <a:t>مين ساكن في قلبك مين</a:t>
            </a:r>
          </a:p>
          <a:p>
            <a:pPr algn="ctr" rtl="1">
              <a:lnSpc>
                <a:spcPct val="150000"/>
              </a:lnSpc>
            </a:pPr>
            <a:r>
              <a:rPr lang="ar-LB" sz="6000" b="1" dirty="0">
                <a:solidFill>
                  <a:srgbClr val="273582"/>
                </a:solidFill>
                <a:effectLst/>
                <a:latin typeface="Tahoma" panose="020B0604030504040204" pitchFamily="34" charset="0"/>
              </a:rPr>
              <a:t>واحد بس من الاثنين</a:t>
            </a:r>
          </a:p>
          <a:p>
            <a:pPr algn="ctr" rtl="1">
              <a:lnSpc>
                <a:spcPct val="150000"/>
              </a:lnSpc>
            </a:pPr>
            <a:r>
              <a:rPr lang="ar-LB" sz="6000" b="1" dirty="0">
                <a:solidFill>
                  <a:srgbClr val="273582"/>
                </a:solidFill>
                <a:effectLst/>
                <a:latin typeface="Tahoma" panose="020B0604030504040204" pitchFamily="34" charset="0"/>
              </a:rPr>
              <a:t>يإما الله أو الشيطان</a:t>
            </a:r>
          </a:p>
          <a:p>
            <a:pPr algn="ctr" rtl="1">
              <a:lnSpc>
                <a:spcPct val="150000"/>
              </a:lnSpc>
            </a:pPr>
            <a:r>
              <a:rPr lang="ar-LB" sz="6000" b="1" dirty="0">
                <a:solidFill>
                  <a:srgbClr val="273582"/>
                </a:solidFill>
                <a:effectLst/>
                <a:latin typeface="Tahoma" panose="020B0604030504040204" pitchFamily="34" charset="0"/>
              </a:rPr>
              <a:t>واحد بس مش الاثنين</a:t>
            </a:r>
            <a:r>
              <a:rPr lang="en-US" sz="6000" b="1" dirty="0">
                <a:solidFill>
                  <a:srgbClr val="273582"/>
                </a:solidFill>
                <a:effectLst/>
                <a:latin typeface="Arial" panose="020B0604020202020204" pitchFamily="34" charset="0"/>
                <a:cs typeface="Arial" panose="020B0604020202020204" pitchFamily="34" charset="0"/>
              </a:rPr>
              <a:t>(</a:t>
            </a:r>
            <a:r>
              <a:rPr lang="en-US" sz="6000" b="1" i="0" dirty="0">
                <a:solidFill>
                  <a:srgbClr val="273582"/>
                </a:solidFill>
                <a:effectLst/>
                <a:latin typeface="Arial" panose="020B0604020202020204" pitchFamily="34" charset="0"/>
              </a:rPr>
              <a:t>٢</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2238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510874"/>
            <a:ext cx="9159203"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أنا قلبى بيت صغير</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كان خربان وحقير</a:t>
            </a:r>
          </a:p>
          <a:p>
            <a:pPr algn="ctr" rtl="1">
              <a:lnSpc>
                <a:spcPct val="150000"/>
              </a:lnSpc>
            </a:pPr>
            <a:r>
              <a:rPr lang="ar-LB" sz="6000" b="1"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لا فية مية ولا نور</a:t>
            </a:r>
          </a:p>
          <a:p>
            <a:pPr algn="ctr" rtl="1">
              <a:lnSpc>
                <a:spcPct val="150000"/>
              </a:lnSpc>
            </a:pPr>
            <a:r>
              <a:rPr lang="ar-LB" sz="6000" b="1" i="0" dirty="0">
                <a:solidFill>
                  <a:srgbClr val="273582"/>
                </a:solidFill>
                <a:effectLst/>
                <a:latin typeface="Tahoma" panose="020B0604030504040204" pitchFamily="34" charset="0"/>
              </a:rPr>
              <a:t>وكمان مافيهوش سرور)</a:t>
            </a:r>
            <a:r>
              <a:rPr lang="en-US" sz="6000" b="1" i="0" dirty="0">
                <a:solidFill>
                  <a:srgbClr val="273582"/>
                </a:solidFill>
                <a:effectLst/>
                <a:latin typeface="Arial" panose="020B0604020202020204" pitchFamily="34" charset="0"/>
              </a:rPr>
              <a:t> 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765450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685972"/>
            <a:ext cx="9159203" cy="5461239"/>
          </a:xfrm>
          <a:prstGeom prst="rect">
            <a:avLst/>
          </a:prstGeom>
        </p:spPr>
        <p:txBody>
          <a:bodyPr wrap="square">
            <a:spAutoFit/>
          </a:bodyPr>
          <a:lstStyle/>
          <a:p>
            <a:pPr algn="ctr" rtl="1">
              <a:lnSpc>
                <a:spcPct val="150000"/>
              </a:lnSpc>
            </a:pPr>
            <a:r>
              <a:rPr lang="ar-LB" sz="6000" b="1" dirty="0">
                <a:solidFill>
                  <a:srgbClr val="273582"/>
                </a:solidFill>
                <a:effectLst/>
                <a:latin typeface="Tahoma" panose="020B0604030504040204" pitchFamily="34" charset="0"/>
              </a:rPr>
              <a:t>مين ساكن في قلبك مين</a:t>
            </a:r>
          </a:p>
          <a:p>
            <a:pPr algn="ctr" rtl="1">
              <a:lnSpc>
                <a:spcPct val="150000"/>
              </a:lnSpc>
            </a:pPr>
            <a:r>
              <a:rPr lang="ar-LB" sz="6000" b="1" dirty="0">
                <a:solidFill>
                  <a:srgbClr val="273582"/>
                </a:solidFill>
                <a:effectLst/>
                <a:latin typeface="Tahoma" panose="020B0604030504040204" pitchFamily="34" charset="0"/>
              </a:rPr>
              <a:t>واحد بس من الاثنين</a:t>
            </a:r>
          </a:p>
          <a:p>
            <a:pPr algn="ctr" rtl="1">
              <a:lnSpc>
                <a:spcPct val="150000"/>
              </a:lnSpc>
            </a:pPr>
            <a:r>
              <a:rPr lang="ar-LB" sz="6000" b="1" dirty="0">
                <a:solidFill>
                  <a:srgbClr val="273582"/>
                </a:solidFill>
                <a:effectLst/>
                <a:latin typeface="Tahoma" panose="020B0604030504040204" pitchFamily="34" charset="0"/>
              </a:rPr>
              <a:t>يإما الله أو الشيطان</a:t>
            </a:r>
          </a:p>
          <a:p>
            <a:pPr algn="ctr" rtl="1">
              <a:lnSpc>
                <a:spcPct val="150000"/>
              </a:lnSpc>
            </a:pPr>
            <a:r>
              <a:rPr lang="ar-LB" sz="6000" b="1" dirty="0">
                <a:solidFill>
                  <a:srgbClr val="273582"/>
                </a:solidFill>
                <a:effectLst/>
                <a:latin typeface="Tahoma" panose="020B0604030504040204" pitchFamily="34" charset="0"/>
              </a:rPr>
              <a:t>واحد بس مش الاثنين</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8338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3719</TotalTime>
  <Words>1725</Words>
  <Application>Microsoft Macintosh PowerPoint</Application>
  <PresentationFormat>Widescreen</PresentationFormat>
  <Paragraphs>219</Paragraphs>
  <Slides>28</Slides>
  <Notes>13</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Sarah Hanna</cp:lastModifiedBy>
  <cp:revision>868</cp:revision>
  <dcterms:created xsi:type="dcterms:W3CDTF">2020-02-20T11:27:55Z</dcterms:created>
  <dcterms:modified xsi:type="dcterms:W3CDTF">2023-11-13T10:53:44Z</dcterms:modified>
</cp:coreProperties>
</file>